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3"/>
  </p:notesMasterIdLst>
  <p:sldIdLst>
    <p:sldId id="256" r:id="rId2"/>
    <p:sldId id="259" r:id="rId3"/>
    <p:sldId id="257" r:id="rId4"/>
    <p:sldId id="305" r:id="rId5"/>
    <p:sldId id="306" r:id="rId6"/>
    <p:sldId id="319" r:id="rId7"/>
    <p:sldId id="261" r:id="rId8"/>
    <p:sldId id="263" r:id="rId9"/>
    <p:sldId id="301" r:id="rId10"/>
    <p:sldId id="302" r:id="rId11"/>
    <p:sldId id="303" r:id="rId12"/>
    <p:sldId id="338" r:id="rId13"/>
    <p:sldId id="304" r:id="rId14"/>
    <p:sldId id="258" r:id="rId15"/>
    <p:sldId id="264" r:id="rId16"/>
    <p:sldId id="334" r:id="rId17"/>
    <p:sldId id="265" r:id="rId18"/>
    <p:sldId id="266" r:id="rId19"/>
    <p:sldId id="267" r:id="rId20"/>
    <p:sldId id="268" r:id="rId21"/>
    <p:sldId id="330" r:id="rId22"/>
    <p:sldId id="331" r:id="rId23"/>
    <p:sldId id="332" r:id="rId24"/>
    <p:sldId id="307" r:id="rId25"/>
    <p:sldId id="308" r:id="rId26"/>
    <p:sldId id="309" r:id="rId27"/>
    <p:sldId id="312" r:id="rId28"/>
    <p:sldId id="310" r:id="rId29"/>
    <p:sldId id="311" r:id="rId30"/>
    <p:sldId id="337" r:id="rId31"/>
    <p:sldId id="313" r:id="rId32"/>
    <p:sldId id="314" r:id="rId33"/>
    <p:sldId id="315" r:id="rId34"/>
    <p:sldId id="316" r:id="rId35"/>
    <p:sldId id="317" r:id="rId36"/>
    <p:sldId id="318" r:id="rId37"/>
    <p:sldId id="335" r:id="rId38"/>
    <p:sldId id="320" r:id="rId39"/>
    <p:sldId id="321" r:id="rId40"/>
    <p:sldId id="322" r:id="rId41"/>
    <p:sldId id="323" r:id="rId42"/>
    <p:sldId id="324" r:id="rId43"/>
    <p:sldId id="325" r:id="rId44"/>
    <p:sldId id="269" r:id="rId45"/>
    <p:sldId id="260" r:id="rId46"/>
    <p:sldId id="326" r:id="rId47"/>
    <p:sldId id="327" r:id="rId48"/>
    <p:sldId id="328" r:id="rId49"/>
    <p:sldId id="329" r:id="rId50"/>
    <p:sldId id="336" r:id="rId51"/>
    <p:sldId id="273" r:id="rId52"/>
  </p:sldIdLst>
  <p:sldSz cx="9144000" cy="5143500" type="screen16x9"/>
  <p:notesSz cx="6858000" cy="9144000"/>
  <p:embeddedFontLst>
    <p:embeddedFont>
      <p:font typeface="Arvo" panose="020B0604020202020204" charset="0"/>
      <p:regular r:id="rId54"/>
      <p:bold r:id="rId55"/>
      <p:italic r:id="rId56"/>
      <p:boldItalic r:id="rId57"/>
    </p:embeddedFont>
    <p:embeddedFont>
      <p:font typeface="Avenir Next LT Pro" panose="020B0504020202020204" pitchFamily="34"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Calisto MT" panose="02040603050505030304" pitchFamily="18" charset="0"/>
      <p:regular r:id="rId66"/>
      <p:bold r:id="rId67"/>
      <p:italic r:id="rId68"/>
      <p:boldItalic r:id="rId69"/>
    </p:embeddedFont>
    <p:embeddedFont>
      <p:font typeface="Comic Sans MS" panose="030F0702030302020204" pitchFamily="66" charset="0"/>
      <p:regular r:id="rId70"/>
      <p:bold r:id="rId71"/>
      <p:italic r:id="rId72"/>
      <p:boldItalic r:id="rId73"/>
    </p:embeddedFont>
    <p:embeddedFont>
      <p:font typeface="Eras Medium ITC" panose="020B0602030504020804" pitchFamily="34" charset="0"/>
      <p:regular r:id="rId74"/>
    </p:embeddedFont>
    <p:embeddedFont>
      <p:font typeface="Microsoft Himalaya" panose="01010100010101010101" pitchFamily="2" charset="0"/>
      <p:regular r:id="rId75"/>
    </p:embeddedFont>
    <p:embeddedFont>
      <p:font typeface="Microsoft YaHei" panose="020B0503020204020204" pitchFamily="34" charset="-122"/>
      <p:regular r:id="rId76"/>
      <p:bold r:id="rId77"/>
    </p:embeddedFont>
    <p:embeddedFont>
      <p:font typeface="Montserrat" panose="00000500000000000000" pitchFamily="2" charset="0"/>
      <p:regular r:id="rId78"/>
      <p:bold r:id="rId79"/>
      <p:italic r:id="rId80"/>
      <p:boldItalic r:id="rId81"/>
    </p:embeddedFont>
    <p:embeddedFont>
      <p:font typeface="Pristina" panose="03060402040406080204" pitchFamily="66" charset="0"/>
      <p:regular r:id="rId82"/>
    </p:embeddedFont>
    <p:embeddedFont>
      <p:font typeface="Trebuchet MS" panose="020B0603020202020204" pitchFamily="34" charset="0"/>
      <p:regular r:id="rId83"/>
      <p:bold r:id="rId84"/>
      <p:italic r:id="rId85"/>
      <p:boldItalic r:id="rId86"/>
    </p:embeddedFont>
    <p:embeddedFont>
      <p:font typeface="Verdana" panose="020B060403050404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setty Lakshmi Venkat - [CB.EN.U4AIE21152]" initials="RLV[" lastIdx="1" clrIdx="0">
    <p:extLst>
      <p:ext uri="{19B8F6BF-5375-455C-9EA6-DF929625EA0E}">
        <p15:presenceInfo xmlns:p15="http://schemas.microsoft.com/office/powerpoint/2012/main" userId="Ramisetty Lakshmi Venkat - [CB.EN.U4AIE2115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62E95-2E09-423F-8C4A-8E05A9E21844}">
  <a:tblStyle styleId="{E1B62E95-2E09-423F-8C4A-8E05A9E218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21" d="100"/>
          <a:sy n="121" d="100"/>
        </p:scale>
        <p:origin x="34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font" Target="fonts/font3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37.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3.fntdata"/><Relationship Id="rId77"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8225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90ae5fd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90ae5fd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90ae5fd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90ae5fd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3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7664a208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7664a208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7664a208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7664a208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0cb23979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0cb23979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8a3255b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8a3255b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37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4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517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8a3255b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8a3255b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63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090ae5fda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090ae5fda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880f26e4c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880f26e4c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1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45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13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114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515884" y="-17193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Google Shape;11;p2"/>
          <p:cNvSpPr/>
          <p:nvPr/>
        </p:nvSpPr>
        <p:spPr>
          <a:xfrm rot="-2175913">
            <a:off x="6501213" y="3908853"/>
            <a:ext cx="1705595" cy="1705595"/>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 name="Google Shape;12;p2"/>
          <p:cNvSpPr txBox="1"/>
          <p:nvPr/>
        </p:nvSpPr>
        <p:spPr>
          <a:xfrm>
            <a:off x="1355650" y="744575"/>
            <a:ext cx="6261600" cy="239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4800" b="1">
              <a:solidFill>
                <a:srgbClr val="27316F"/>
              </a:solidFill>
              <a:latin typeface="Montserrat"/>
              <a:ea typeface="Montserrat"/>
              <a:cs typeface="Montserrat"/>
              <a:sym typeface="Montserrat"/>
            </a:endParaRPr>
          </a:p>
        </p:txBody>
      </p:sp>
      <p:sp>
        <p:nvSpPr>
          <p:cNvPr id="13" name="Google Shape;13;p2"/>
          <p:cNvSpPr txBox="1"/>
          <p:nvPr/>
        </p:nvSpPr>
        <p:spPr>
          <a:xfrm>
            <a:off x="1355650" y="3396875"/>
            <a:ext cx="4048500" cy="53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4" name="Google Shape;14;p2"/>
          <p:cNvSpPr txBox="1"/>
          <p:nvPr/>
        </p:nvSpPr>
        <p:spPr>
          <a:xfrm>
            <a:off x="1080000" y="2834125"/>
            <a:ext cx="6840000" cy="148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5" name="Google Shape;15;p2"/>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6000">
                <a:solidFill>
                  <a:schemeClr val="accent1"/>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16" name="Google Shape;16;p2"/>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a:lvl1pPr>
            <a:lvl2pPr lvl="1">
              <a:lnSpc>
                <a:spcPct val="100000"/>
              </a:lnSpc>
              <a:spcBef>
                <a:spcPts val="0"/>
              </a:spcBef>
              <a:spcAft>
                <a:spcPts val="0"/>
              </a:spcAft>
              <a:buNone/>
              <a:defRPr sz="2000"/>
            </a:lvl2pPr>
            <a:lvl3pPr lvl="2">
              <a:lnSpc>
                <a:spcPct val="100000"/>
              </a:lnSpc>
              <a:spcBef>
                <a:spcPts val="0"/>
              </a:spcBef>
              <a:spcAft>
                <a:spcPts val="0"/>
              </a:spcAft>
              <a:buNone/>
              <a:defRPr sz="2000"/>
            </a:lvl3pPr>
            <a:lvl4pPr lvl="3">
              <a:lnSpc>
                <a:spcPct val="100000"/>
              </a:lnSpc>
              <a:spcBef>
                <a:spcPts val="0"/>
              </a:spcBef>
              <a:spcAft>
                <a:spcPts val="0"/>
              </a:spcAft>
              <a:buNone/>
              <a:defRPr sz="2000"/>
            </a:lvl4pPr>
            <a:lvl5pPr lvl="4">
              <a:lnSpc>
                <a:spcPct val="100000"/>
              </a:lnSpc>
              <a:spcBef>
                <a:spcPts val="0"/>
              </a:spcBef>
              <a:spcAft>
                <a:spcPts val="0"/>
              </a:spcAft>
              <a:buNone/>
              <a:defRPr sz="2000"/>
            </a:lvl5pPr>
            <a:lvl6pPr lvl="5">
              <a:lnSpc>
                <a:spcPct val="100000"/>
              </a:lnSpc>
              <a:spcBef>
                <a:spcPts val="0"/>
              </a:spcBef>
              <a:spcAft>
                <a:spcPts val="0"/>
              </a:spcAft>
              <a:buNone/>
              <a:defRPr sz="2000"/>
            </a:lvl6pPr>
            <a:lvl7pPr lvl="6">
              <a:lnSpc>
                <a:spcPct val="100000"/>
              </a:lnSpc>
              <a:spcBef>
                <a:spcPts val="0"/>
              </a:spcBef>
              <a:spcAft>
                <a:spcPts val="0"/>
              </a:spcAft>
              <a:buNone/>
              <a:defRPr sz="2000"/>
            </a:lvl7pPr>
            <a:lvl8pPr lvl="7">
              <a:lnSpc>
                <a:spcPct val="100000"/>
              </a:lnSpc>
              <a:spcBef>
                <a:spcPts val="0"/>
              </a:spcBef>
              <a:spcAft>
                <a:spcPts val="0"/>
              </a:spcAft>
              <a:buNone/>
              <a:defRPr sz="2000"/>
            </a:lvl8pPr>
            <a:lvl9pPr lvl="8">
              <a:lnSpc>
                <a:spcPct val="100000"/>
              </a:lnSpc>
              <a:spcBef>
                <a:spcPts val="0"/>
              </a:spcBef>
              <a:spcAft>
                <a:spcPts val="0"/>
              </a:spcAft>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79"/>
        <p:cNvGrpSpPr/>
        <p:nvPr/>
      </p:nvGrpSpPr>
      <p:grpSpPr>
        <a:xfrm>
          <a:off x="0" y="0"/>
          <a:ext cx="0" cy="0"/>
          <a:chOff x="0" y="0"/>
          <a:chExt cx="0" cy="0"/>
        </a:xfrm>
      </p:grpSpPr>
      <p:sp>
        <p:nvSpPr>
          <p:cNvPr id="80" name="Google Shape;80;p13"/>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82" name="Google Shape;82;p13"/>
          <p:cNvSpPr txBox="1">
            <a:spLocks noGrp="1"/>
          </p:cNvSpPr>
          <p:nvPr>
            <p:ph type="subTitle" idx="1"/>
          </p:nvPr>
        </p:nvSpPr>
        <p:spPr>
          <a:xfrm>
            <a:off x="1030775"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83" name="Google Shape;83;p13"/>
          <p:cNvSpPr txBox="1">
            <a:spLocks noGrp="1"/>
          </p:cNvSpPr>
          <p:nvPr>
            <p:ph type="subTitle" idx="2"/>
          </p:nvPr>
        </p:nvSpPr>
        <p:spPr>
          <a:xfrm>
            <a:off x="1030775"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4" name="Google Shape;84;p13"/>
          <p:cNvSpPr txBox="1">
            <a:spLocks noGrp="1"/>
          </p:cNvSpPr>
          <p:nvPr>
            <p:ph type="subTitle" idx="3"/>
          </p:nvPr>
        </p:nvSpPr>
        <p:spPr>
          <a:xfrm>
            <a:off x="3445500"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5" name="Google Shape;85;p13"/>
          <p:cNvSpPr txBox="1">
            <a:spLocks noGrp="1"/>
          </p:cNvSpPr>
          <p:nvPr>
            <p:ph type="subTitle" idx="4"/>
          </p:nvPr>
        </p:nvSpPr>
        <p:spPr>
          <a:xfrm>
            <a:off x="3445500"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6" name="Google Shape;86;p13"/>
          <p:cNvSpPr txBox="1">
            <a:spLocks noGrp="1"/>
          </p:cNvSpPr>
          <p:nvPr>
            <p:ph type="subTitle" idx="5"/>
          </p:nvPr>
        </p:nvSpPr>
        <p:spPr>
          <a:xfrm>
            <a:off x="5860225"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7" name="Google Shape;87;p13"/>
          <p:cNvSpPr txBox="1">
            <a:spLocks noGrp="1"/>
          </p:cNvSpPr>
          <p:nvPr>
            <p:ph type="subTitle" idx="6"/>
          </p:nvPr>
        </p:nvSpPr>
        <p:spPr>
          <a:xfrm>
            <a:off x="5860225"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8" name="Google Shape;88;p13"/>
          <p:cNvSpPr/>
          <p:nvPr/>
        </p:nvSpPr>
        <p:spPr>
          <a:xfrm>
            <a:off x="-879187" y="4312178"/>
            <a:ext cx="1705500" cy="1705500"/>
          </a:xfrm>
          <a:prstGeom prst="blockArc">
            <a:avLst>
              <a:gd name="adj1" fmla="val 16164733"/>
              <a:gd name="adj2" fmla="val 104114"/>
              <a:gd name="adj3" fmla="val 1277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
  <p:cSld name="CUSTOM_5">
    <p:spTree>
      <p:nvGrpSpPr>
        <p:cNvPr id="1" name="Shape 90"/>
        <p:cNvGrpSpPr/>
        <p:nvPr/>
      </p:nvGrpSpPr>
      <p:grpSpPr>
        <a:xfrm>
          <a:off x="0" y="0"/>
          <a:ext cx="0" cy="0"/>
          <a:chOff x="0" y="0"/>
          <a:chExt cx="0" cy="0"/>
        </a:xfrm>
      </p:grpSpPr>
      <p:sp>
        <p:nvSpPr>
          <p:cNvPr id="91" name="Google Shape;91;p14"/>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93" name="Google Shape;93;p14"/>
          <p:cNvSpPr txBox="1">
            <a:spLocks noGrp="1"/>
          </p:cNvSpPr>
          <p:nvPr>
            <p:ph type="subTitle" idx="1"/>
          </p:nvPr>
        </p:nvSpPr>
        <p:spPr>
          <a:xfrm>
            <a:off x="103077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4" name="Google Shape;94;p14"/>
          <p:cNvSpPr txBox="1">
            <a:spLocks noGrp="1"/>
          </p:cNvSpPr>
          <p:nvPr>
            <p:ph type="subTitle" idx="2"/>
          </p:nvPr>
        </p:nvSpPr>
        <p:spPr>
          <a:xfrm>
            <a:off x="103077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5" name="Google Shape;95;p14"/>
          <p:cNvSpPr txBox="1">
            <a:spLocks noGrp="1"/>
          </p:cNvSpPr>
          <p:nvPr>
            <p:ph type="subTitle" idx="3"/>
          </p:nvPr>
        </p:nvSpPr>
        <p:spPr>
          <a:xfrm>
            <a:off x="3445500"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6" name="Google Shape;96;p14"/>
          <p:cNvSpPr txBox="1">
            <a:spLocks noGrp="1"/>
          </p:cNvSpPr>
          <p:nvPr>
            <p:ph type="subTitle" idx="4"/>
          </p:nvPr>
        </p:nvSpPr>
        <p:spPr>
          <a:xfrm>
            <a:off x="3445500"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7" name="Google Shape;97;p14"/>
          <p:cNvSpPr txBox="1">
            <a:spLocks noGrp="1"/>
          </p:cNvSpPr>
          <p:nvPr>
            <p:ph type="subTitle" idx="5"/>
          </p:nvPr>
        </p:nvSpPr>
        <p:spPr>
          <a:xfrm>
            <a:off x="586022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8" name="Google Shape;98;p14"/>
          <p:cNvSpPr txBox="1">
            <a:spLocks noGrp="1"/>
          </p:cNvSpPr>
          <p:nvPr>
            <p:ph type="subTitle" idx="6"/>
          </p:nvPr>
        </p:nvSpPr>
        <p:spPr>
          <a:xfrm>
            <a:off x="586022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9" name="Google Shape;99;p14"/>
          <p:cNvSpPr txBox="1">
            <a:spLocks noGrp="1"/>
          </p:cNvSpPr>
          <p:nvPr>
            <p:ph type="subTitle" idx="7"/>
          </p:nvPr>
        </p:nvSpPr>
        <p:spPr>
          <a:xfrm>
            <a:off x="103077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0" name="Google Shape;100;p14"/>
          <p:cNvSpPr txBox="1">
            <a:spLocks noGrp="1"/>
          </p:cNvSpPr>
          <p:nvPr>
            <p:ph type="subTitle" idx="8"/>
          </p:nvPr>
        </p:nvSpPr>
        <p:spPr>
          <a:xfrm>
            <a:off x="103077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1" name="Google Shape;101;p14"/>
          <p:cNvSpPr txBox="1">
            <a:spLocks noGrp="1"/>
          </p:cNvSpPr>
          <p:nvPr>
            <p:ph type="subTitle" idx="9"/>
          </p:nvPr>
        </p:nvSpPr>
        <p:spPr>
          <a:xfrm>
            <a:off x="3445500"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2" name="Google Shape;102;p14"/>
          <p:cNvSpPr txBox="1">
            <a:spLocks noGrp="1"/>
          </p:cNvSpPr>
          <p:nvPr>
            <p:ph type="subTitle" idx="13"/>
          </p:nvPr>
        </p:nvSpPr>
        <p:spPr>
          <a:xfrm>
            <a:off x="3445500"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3" name="Google Shape;103;p14"/>
          <p:cNvSpPr txBox="1">
            <a:spLocks noGrp="1"/>
          </p:cNvSpPr>
          <p:nvPr>
            <p:ph type="subTitle" idx="14"/>
          </p:nvPr>
        </p:nvSpPr>
        <p:spPr>
          <a:xfrm>
            <a:off x="586022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4" name="Google Shape;104;p14"/>
          <p:cNvSpPr txBox="1">
            <a:spLocks noGrp="1"/>
          </p:cNvSpPr>
          <p:nvPr>
            <p:ph type="subTitle" idx="15"/>
          </p:nvPr>
        </p:nvSpPr>
        <p:spPr>
          <a:xfrm>
            <a:off x="586022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5" name="Google Shape;105;p14"/>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4"/>
          <p:cNvSpPr/>
          <p:nvPr/>
        </p:nvSpPr>
        <p:spPr>
          <a:xfrm>
            <a:off x="8301363" y="4271528"/>
            <a:ext cx="1705500" cy="1705500"/>
          </a:xfrm>
          <a:prstGeom prst="blockArc">
            <a:avLst>
              <a:gd name="adj1" fmla="val 10676778"/>
              <a:gd name="adj2" fmla="val 16322302"/>
              <a:gd name="adj3" fmla="val 11982"/>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2">
    <p:spTree>
      <p:nvGrpSpPr>
        <p:cNvPr id="1" name="Shape 140"/>
        <p:cNvGrpSpPr/>
        <p:nvPr/>
      </p:nvGrpSpPr>
      <p:grpSpPr>
        <a:xfrm>
          <a:off x="0" y="0"/>
          <a:ext cx="0" cy="0"/>
          <a:chOff x="0" y="0"/>
          <a:chExt cx="0" cy="0"/>
        </a:xfrm>
      </p:grpSpPr>
      <p:sp>
        <p:nvSpPr>
          <p:cNvPr id="141" name="Google Shape;141;p17"/>
          <p:cNvSpPr/>
          <p:nvPr/>
        </p:nvSpPr>
        <p:spPr>
          <a:xfrm>
            <a:off x="-76800" y="-76500"/>
            <a:ext cx="4638900" cy="52773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42" name="Google Shape;142;p17"/>
          <p:cNvSpPr/>
          <p:nvPr/>
        </p:nvSpPr>
        <p:spPr>
          <a:xfrm rot="10800000">
            <a:off x="735300" y="724075"/>
            <a:ext cx="3241500" cy="3945900"/>
          </a:xfrm>
          <a:prstGeom prst="round1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43" name="Google Shape;143;p17"/>
          <p:cNvSpPr txBox="1"/>
          <p:nvPr/>
        </p:nvSpPr>
        <p:spPr>
          <a:xfrm>
            <a:off x="750000" y="717175"/>
            <a:ext cx="3226800" cy="394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600" b="1">
              <a:solidFill>
                <a:srgbClr val="27316F"/>
              </a:solidFill>
              <a:latin typeface="Montserrat"/>
              <a:ea typeface="Montserrat"/>
              <a:cs typeface="Montserrat"/>
              <a:sym typeface="Montserrat"/>
            </a:endParaRPr>
          </a:p>
        </p:txBody>
      </p:sp>
      <p:sp>
        <p:nvSpPr>
          <p:cNvPr id="144" name="Google Shape;144;p17"/>
          <p:cNvSpPr txBox="1">
            <a:spLocks noGrp="1"/>
          </p:cNvSpPr>
          <p:nvPr>
            <p:ph type="subTitle" idx="1"/>
          </p:nvPr>
        </p:nvSpPr>
        <p:spPr>
          <a:xfrm>
            <a:off x="5909000" y="5999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45" name="Google Shape;145;p17"/>
          <p:cNvSpPr txBox="1">
            <a:spLocks noGrp="1"/>
          </p:cNvSpPr>
          <p:nvPr>
            <p:ph type="subTitle" idx="2"/>
          </p:nvPr>
        </p:nvSpPr>
        <p:spPr>
          <a:xfrm>
            <a:off x="5909000" y="10353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46" name="Google Shape;146;p17"/>
          <p:cNvSpPr txBox="1">
            <a:spLocks noGrp="1"/>
          </p:cNvSpPr>
          <p:nvPr>
            <p:ph type="subTitle" idx="3"/>
          </p:nvPr>
        </p:nvSpPr>
        <p:spPr>
          <a:xfrm>
            <a:off x="5909000" y="202852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7" name="Google Shape;147;p17"/>
          <p:cNvSpPr txBox="1">
            <a:spLocks noGrp="1"/>
          </p:cNvSpPr>
          <p:nvPr>
            <p:ph type="subTitle" idx="4"/>
          </p:nvPr>
        </p:nvSpPr>
        <p:spPr>
          <a:xfrm>
            <a:off x="5909000" y="24450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48" name="Google Shape;148;p17"/>
          <p:cNvSpPr txBox="1">
            <a:spLocks noGrp="1"/>
          </p:cNvSpPr>
          <p:nvPr>
            <p:ph type="subTitle" idx="5"/>
          </p:nvPr>
        </p:nvSpPr>
        <p:spPr>
          <a:xfrm>
            <a:off x="5909000" y="34570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9" name="Google Shape;149;p17"/>
          <p:cNvSpPr txBox="1">
            <a:spLocks noGrp="1"/>
          </p:cNvSpPr>
          <p:nvPr>
            <p:ph type="subTitle" idx="6"/>
          </p:nvPr>
        </p:nvSpPr>
        <p:spPr>
          <a:xfrm>
            <a:off x="5909000" y="38547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50" name="Google Shape;150;p17"/>
          <p:cNvSpPr txBox="1">
            <a:spLocks noGrp="1"/>
          </p:cNvSpPr>
          <p:nvPr>
            <p:ph type="title"/>
          </p:nvPr>
        </p:nvSpPr>
        <p:spPr>
          <a:xfrm>
            <a:off x="831900" y="717175"/>
            <a:ext cx="3144900" cy="39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a:solidFill>
                  <a:schemeClr val="accent1"/>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bg>
      <p:bgPr>
        <a:solidFill>
          <a:schemeClr val="accent2"/>
        </a:solidFill>
        <a:effectLst/>
      </p:bgPr>
    </p:bg>
    <p:spTree>
      <p:nvGrpSpPr>
        <p:cNvPr id="1" name="Shape 160"/>
        <p:cNvGrpSpPr/>
        <p:nvPr/>
      </p:nvGrpSpPr>
      <p:grpSpPr>
        <a:xfrm>
          <a:off x="0" y="0"/>
          <a:ext cx="0" cy="0"/>
          <a:chOff x="0" y="0"/>
          <a:chExt cx="0" cy="0"/>
        </a:xfrm>
      </p:grpSpPr>
      <p:sp>
        <p:nvSpPr>
          <p:cNvPr id="161" name="Google Shape;161;p19"/>
          <p:cNvSpPr/>
          <p:nvPr/>
        </p:nvSpPr>
        <p:spPr>
          <a:xfrm rot="-6299986">
            <a:off x="7656229" y="3062123"/>
            <a:ext cx="3353359" cy="3679155"/>
          </a:xfrm>
          <a:prstGeom prst="blockArc">
            <a:avLst>
              <a:gd name="adj1" fmla="val 16550563"/>
              <a:gd name="adj2" fmla="val 608065"/>
              <a:gd name="adj3" fmla="val 823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8596392">
            <a:off x="-759489" y="-901893"/>
            <a:ext cx="1705685" cy="1705685"/>
          </a:xfrm>
          <a:prstGeom prst="blockArc">
            <a:avLst>
              <a:gd name="adj1" fmla="val 13159347"/>
              <a:gd name="adj2" fmla="val 19114359"/>
              <a:gd name="adj3" fmla="val 2148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516000" y="399750"/>
            <a:ext cx="8112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p:nvPr/>
        </p:nvSpPr>
        <p:spPr>
          <a:xfrm>
            <a:off x="1094125" y="1417550"/>
            <a:ext cx="6818100" cy="21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27316F"/>
              </a:solidFill>
              <a:latin typeface="Montserrat"/>
              <a:ea typeface="Montserrat"/>
              <a:cs typeface="Montserrat"/>
              <a:sym typeface="Montserrat"/>
            </a:endParaRPr>
          </a:p>
        </p:txBody>
      </p:sp>
      <p:sp>
        <p:nvSpPr>
          <p:cNvPr id="165" name="Google Shape;165;p19"/>
          <p:cNvSpPr txBox="1"/>
          <p:nvPr/>
        </p:nvSpPr>
        <p:spPr>
          <a:xfrm>
            <a:off x="5261025" y="3460725"/>
            <a:ext cx="2651100" cy="93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b="1">
              <a:solidFill>
                <a:srgbClr val="FFC800"/>
              </a:solidFill>
              <a:latin typeface="Montserrat"/>
              <a:ea typeface="Montserrat"/>
              <a:cs typeface="Montserrat"/>
              <a:sym typeface="Montserrat"/>
            </a:endParaRPr>
          </a:p>
        </p:txBody>
      </p:sp>
      <p:sp>
        <p:nvSpPr>
          <p:cNvPr id="166" name="Google Shape;166;p19"/>
          <p:cNvSpPr txBox="1">
            <a:spLocks noGrp="1"/>
          </p:cNvSpPr>
          <p:nvPr>
            <p:ph type="title"/>
          </p:nvPr>
        </p:nvSpPr>
        <p:spPr>
          <a:xfrm>
            <a:off x="1094125" y="1417550"/>
            <a:ext cx="6678300" cy="193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a:solidFill>
                  <a:schemeClr val="accent1"/>
                </a:solidFill>
              </a:defRPr>
            </a:lvl2pPr>
            <a:lvl3pPr lvl="2" algn="ctr" rtl="0">
              <a:spcBef>
                <a:spcPts val="0"/>
              </a:spcBef>
              <a:spcAft>
                <a:spcPts val="0"/>
              </a:spcAft>
              <a:buNone/>
              <a:defRPr>
                <a:solidFill>
                  <a:schemeClr val="accent1"/>
                </a:solidFill>
              </a:defRPr>
            </a:lvl3pPr>
            <a:lvl4pPr lvl="3" algn="ctr" rtl="0">
              <a:spcBef>
                <a:spcPts val="0"/>
              </a:spcBef>
              <a:spcAft>
                <a:spcPts val="0"/>
              </a:spcAft>
              <a:buNone/>
              <a:defRPr>
                <a:solidFill>
                  <a:schemeClr val="accent1"/>
                </a:solidFill>
              </a:defRPr>
            </a:lvl4pPr>
            <a:lvl5pPr lvl="4" algn="ctr" rtl="0">
              <a:spcBef>
                <a:spcPts val="0"/>
              </a:spcBef>
              <a:spcAft>
                <a:spcPts val="0"/>
              </a:spcAft>
              <a:buNone/>
              <a:defRPr>
                <a:solidFill>
                  <a:schemeClr val="accent1"/>
                </a:solidFill>
              </a:defRPr>
            </a:lvl5pPr>
            <a:lvl6pPr lvl="5" algn="ctr" rtl="0">
              <a:spcBef>
                <a:spcPts val="0"/>
              </a:spcBef>
              <a:spcAft>
                <a:spcPts val="0"/>
              </a:spcAft>
              <a:buNone/>
              <a:defRPr>
                <a:solidFill>
                  <a:schemeClr val="accent1"/>
                </a:solidFill>
              </a:defRPr>
            </a:lvl6pPr>
            <a:lvl7pPr lvl="6" algn="ctr" rtl="0">
              <a:spcBef>
                <a:spcPts val="0"/>
              </a:spcBef>
              <a:spcAft>
                <a:spcPts val="0"/>
              </a:spcAft>
              <a:buNone/>
              <a:defRPr>
                <a:solidFill>
                  <a:schemeClr val="accent1"/>
                </a:solidFill>
              </a:defRPr>
            </a:lvl7pPr>
            <a:lvl8pPr lvl="7" algn="ctr" rtl="0">
              <a:spcBef>
                <a:spcPts val="0"/>
              </a:spcBef>
              <a:spcAft>
                <a:spcPts val="0"/>
              </a:spcAft>
              <a:buNone/>
              <a:defRPr>
                <a:solidFill>
                  <a:schemeClr val="accent1"/>
                </a:solidFill>
              </a:defRPr>
            </a:lvl8pPr>
            <a:lvl9pPr lvl="8" algn="ctr" rtl="0">
              <a:spcBef>
                <a:spcPts val="0"/>
              </a:spcBef>
              <a:spcAft>
                <a:spcPts val="0"/>
              </a:spcAft>
              <a:buNone/>
              <a:defRPr>
                <a:solidFill>
                  <a:schemeClr val="accent1"/>
                </a:solidFill>
              </a:defRPr>
            </a:lvl9pPr>
          </a:lstStyle>
          <a:p>
            <a:endParaRPr/>
          </a:p>
        </p:txBody>
      </p:sp>
      <p:sp>
        <p:nvSpPr>
          <p:cNvPr id="167" name="Google Shape;167;p19"/>
          <p:cNvSpPr txBox="1">
            <a:spLocks noGrp="1"/>
          </p:cNvSpPr>
          <p:nvPr>
            <p:ph type="subTitle" idx="1"/>
          </p:nvPr>
        </p:nvSpPr>
        <p:spPr>
          <a:xfrm>
            <a:off x="1094125" y="3504250"/>
            <a:ext cx="6635100" cy="498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b="1">
                <a:solidFill>
                  <a:schemeClr val="accent3"/>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text columns ">
  <p:cSld name="CUSTOM_4">
    <p:bg>
      <p:bgPr>
        <a:noFill/>
        <a:effectLst/>
      </p:bgPr>
    </p:bg>
    <p:spTree>
      <p:nvGrpSpPr>
        <p:cNvPr id="1" name="Shape 168"/>
        <p:cNvGrpSpPr/>
        <p:nvPr/>
      </p:nvGrpSpPr>
      <p:grpSpPr>
        <a:xfrm>
          <a:off x="0" y="0"/>
          <a:ext cx="0" cy="0"/>
          <a:chOff x="0" y="0"/>
          <a:chExt cx="0" cy="0"/>
        </a:xfrm>
      </p:grpSpPr>
      <p:sp>
        <p:nvSpPr>
          <p:cNvPr id="169" name="Google Shape;169;p20"/>
          <p:cNvSpPr/>
          <p:nvPr/>
        </p:nvSpPr>
        <p:spPr>
          <a:xfrm>
            <a:off x="-28575" y="-82650"/>
            <a:ext cx="4600500" cy="53088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70" name="Google Shape;170;p20"/>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171" name="Google Shape;171;p20"/>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172" name="Google Shape;172;p20"/>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73" name="Google Shape;173;p20"/>
          <p:cNvSpPr txBox="1">
            <a:spLocks noGrp="1"/>
          </p:cNvSpPr>
          <p:nvPr>
            <p:ph type="title"/>
          </p:nvPr>
        </p:nvSpPr>
        <p:spPr>
          <a:xfrm>
            <a:off x="376750" y="2660066"/>
            <a:ext cx="3994800" cy="11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1"/>
                </a:solidFill>
              </a:defRPr>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74" name="Google Shape;174;p20"/>
          <p:cNvSpPr txBox="1">
            <a:spLocks noGrp="1"/>
          </p:cNvSpPr>
          <p:nvPr>
            <p:ph type="subTitle" idx="1"/>
          </p:nvPr>
        </p:nvSpPr>
        <p:spPr>
          <a:xfrm>
            <a:off x="376750" y="3513925"/>
            <a:ext cx="40458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175" name="Google Shape;175;p20"/>
          <p:cNvSpPr txBox="1">
            <a:spLocks noGrp="1"/>
          </p:cNvSpPr>
          <p:nvPr>
            <p:ph type="title" idx="2"/>
          </p:nvPr>
        </p:nvSpPr>
        <p:spPr>
          <a:xfrm>
            <a:off x="4745525" y="2660066"/>
            <a:ext cx="3994800" cy="11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1"/>
                </a:solidFill>
              </a:defRPr>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76" name="Google Shape;176;p20"/>
          <p:cNvSpPr txBox="1">
            <a:spLocks noGrp="1"/>
          </p:cNvSpPr>
          <p:nvPr>
            <p:ph type="subTitle" idx="3"/>
          </p:nvPr>
        </p:nvSpPr>
        <p:spPr>
          <a:xfrm>
            <a:off x="4745525" y="3513925"/>
            <a:ext cx="40458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_1_1">
    <p:bg>
      <p:bgPr>
        <a:noFill/>
        <a:effectLst/>
      </p:bgPr>
    </p:bg>
    <p:spTree>
      <p:nvGrpSpPr>
        <p:cNvPr id="1" name="Shape 177"/>
        <p:cNvGrpSpPr/>
        <p:nvPr/>
      </p:nvGrpSpPr>
      <p:grpSpPr>
        <a:xfrm>
          <a:off x="0" y="0"/>
          <a:ext cx="0" cy="0"/>
          <a:chOff x="0" y="0"/>
          <a:chExt cx="0" cy="0"/>
        </a:xfrm>
      </p:grpSpPr>
      <p:sp>
        <p:nvSpPr>
          <p:cNvPr id="178" name="Google Shape;178;p21"/>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81" name="Google Shape;181;p21"/>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list">
  <p:cSld name="CUSTOM_4_1_1_3">
    <p:bg>
      <p:bgPr>
        <a:noFill/>
        <a:effectLst/>
      </p:bgPr>
    </p:bg>
    <p:spTree>
      <p:nvGrpSpPr>
        <p:cNvPr id="1" name="Shape 183"/>
        <p:cNvGrpSpPr/>
        <p:nvPr/>
      </p:nvGrpSpPr>
      <p:grpSpPr>
        <a:xfrm>
          <a:off x="0" y="0"/>
          <a:ext cx="0" cy="0"/>
          <a:chOff x="0" y="0"/>
          <a:chExt cx="0" cy="0"/>
        </a:xfrm>
      </p:grpSpPr>
      <p:sp>
        <p:nvSpPr>
          <p:cNvPr id="184" name="Google Shape;184;p22"/>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87" name="Google Shape;187;p22"/>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2"/>
          <p:cNvSpPr txBox="1">
            <a:spLocks noGrp="1"/>
          </p:cNvSpPr>
          <p:nvPr>
            <p:ph type="body" idx="1"/>
          </p:nvPr>
        </p:nvSpPr>
        <p:spPr>
          <a:xfrm>
            <a:off x="702900" y="1152475"/>
            <a:ext cx="53394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_1">
    <p:bg>
      <p:bgPr>
        <a:noFill/>
        <a:effectLst/>
      </p:bgPr>
    </p:bg>
    <p:spTree>
      <p:nvGrpSpPr>
        <p:cNvPr id="1" name="Shape 198"/>
        <p:cNvGrpSpPr/>
        <p:nvPr/>
      </p:nvGrpSpPr>
      <p:grpSpPr>
        <a:xfrm>
          <a:off x="0" y="0"/>
          <a:ext cx="0" cy="0"/>
          <a:chOff x="0" y="0"/>
          <a:chExt cx="0" cy="0"/>
        </a:xfrm>
      </p:grpSpPr>
      <p:sp>
        <p:nvSpPr>
          <p:cNvPr id="199" name="Google Shape;199;p24"/>
          <p:cNvSpPr/>
          <p:nvPr/>
        </p:nvSpPr>
        <p:spPr>
          <a:xfrm rot="-5400000">
            <a:off x="8177603" y="-1151798"/>
            <a:ext cx="1948500" cy="1948500"/>
          </a:xfrm>
          <a:prstGeom prst="blockArc">
            <a:avLst>
              <a:gd name="adj1" fmla="val 10796618"/>
              <a:gd name="adj2" fmla="val 15882085"/>
              <a:gd name="adj3" fmla="val 7819"/>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900003">
            <a:off x="-1427327" y="3995525"/>
            <a:ext cx="2387761" cy="2387761"/>
          </a:xfrm>
          <a:prstGeom prst="blockArc">
            <a:avLst>
              <a:gd name="adj1" fmla="val 17683086"/>
              <a:gd name="adj2" fmla="val 837016"/>
              <a:gd name="adj3" fmla="val 92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txBox="1">
            <a:spLocks noGrp="1"/>
          </p:cNvSpPr>
          <p:nvPr>
            <p:ph type="title"/>
          </p:nvPr>
        </p:nvSpPr>
        <p:spPr>
          <a:xfrm>
            <a:off x="938675" y="1236950"/>
            <a:ext cx="3613800" cy="12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202" name="Google Shape;202;p24"/>
          <p:cNvSpPr txBox="1">
            <a:spLocks noGrp="1"/>
          </p:cNvSpPr>
          <p:nvPr>
            <p:ph type="subTitle" idx="1"/>
          </p:nvPr>
        </p:nvSpPr>
        <p:spPr>
          <a:xfrm>
            <a:off x="1028700" y="2030575"/>
            <a:ext cx="3613800" cy="24126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s 2">
  <p:cSld name="CUSTOM_4_1_1_1_2">
    <p:bg>
      <p:bgPr>
        <a:noFill/>
        <a:effectLst/>
      </p:bgPr>
    </p:bg>
    <p:spTree>
      <p:nvGrpSpPr>
        <p:cNvPr id="1" name="Shape 203"/>
        <p:cNvGrpSpPr/>
        <p:nvPr/>
      </p:nvGrpSpPr>
      <p:grpSpPr>
        <a:xfrm>
          <a:off x="0" y="0"/>
          <a:ext cx="0" cy="0"/>
          <a:chOff x="0" y="0"/>
          <a:chExt cx="0" cy="0"/>
        </a:xfrm>
      </p:grpSpPr>
      <p:sp>
        <p:nvSpPr>
          <p:cNvPr id="204" name="Google Shape;204;p25"/>
          <p:cNvSpPr/>
          <p:nvPr/>
        </p:nvSpPr>
        <p:spPr>
          <a:xfrm rot="10800000">
            <a:off x="-1180114" y="-1205300"/>
            <a:ext cx="2387700" cy="2387700"/>
          </a:xfrm>
          <a:prstGeom prst="blockArc">
            <a:avLst>
              <a:gd name="adj1" fmla="val 10779047"/>
              <a:gd name="adj2" fmla="val 16253876"/>
              <a:gd name="adj3" fmla="val 890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title"/>
          </p:nvPr>
        </p:nvSpPr>
        <p:spPr>
          <a:xfrm>
            <a:off x="5469575" y="562313"/>
            <a:ext cx="2728800" cy="100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Clr>
                <a:schemeClr val="accent1"/>
              </a:buClr>
              <a:buSzPts val="2800"/>
              <a:buNone/>
              <a:defRPr>
                <a:solidFill>
                  <a:schemeClr val="accent1"/>
                </a:solidFill>
              </a:defRPr>
            </a:lvl2pPr>
            <a:lvl3pPr lvl="2" rtl="0">
              <a:lnSpc>
                <a:spcPct val="100000"/>
              </a:lnSpc>
              <a:spcBef>
                <a:spcPts val="0"/>
              </a:spcBef>
              <a:spcAft>
                <a:spcPts val="0"/>
              </a:spcAft>
              <a:buClr>
                <a:schemeClr val="accent1"/>
              </a:buClr>
              <a:buSzPts val="2800"/>
              <a:buNone/>
              <a:defRPr>
                <a:solidFill>
                  <a:schemeClr val="accent1"/>
                </a:solidFill>
              </a:defRPr>
            </a:lvl3pPr>
            <a:lvl4pPr lvl="3" rtl="0">
              <a:lnSpc>
                <a:spcPct val="100000"/>
              </a:lnSpc>
              <a:spcBef>
                <a:spcPts val="0"/>
              </a:spcBef>
              <a:spcAft>
                <a:spcPts val="0"/>
              </a:spcAft>
              <a:buClr>
                <a:schemeClr val="accent1"/>
              </a:buClr>
              <a:buSzPts val="2800"/>
              <a:buNone/>
              <a:defRPr>
                <a:solidFill>
                  <a:schemeClr val="accent1"/>
                </a:solidFill>
              </a:defRPr>
            </a:lvl4pPr>
            <a:lvl5pPr lvl="4" rtl="0">
              <a:lnSpc>
                <a:spcPct val="100000"/>
              </a:lnSpc>
              <a:spcBef>
                <a:spcPts val="0"/>
              </a:spcBef>
              <a:spcAft>
                <a:spcPts val="0"/>
              </a:spcAft>
              <a:buClr>
                <a:schemeClr val="accent1"/>
              </a:buClr>
              <a:buSzPts val="2800"/>
              <a:buNone/>
              <a:defRPr>
                <a:solidFill>
                  <a:schemeClr val="accent1"/>
                </a:solidFill>
              </a:defRPr>
            </a:lvl5pPr>
            <a:lvl6pPr lvl="5" rtl="0">
              <a:lnSpc>
                <a:spcPct val="100000"/>
              </a:lnSpc>
              <a:spcBef>
                <a:spcPts val="0"/>
              </a:spcBef>
              <a:spcAft>
                <a:spcPts val="0"/>
              </a:spcAft>
              <a:buClr>
                <a:schemeClr val="accent1"/>
              </a:buClr>
              <a:buSzPts val="2800"/>
              <a:buNone/>
              <a:defRPr>
                <a:solidFill>
                  <a:schemeClr val="accent1"/>
                </a:solidFill>
              </a:defRPr>
            </a:lvl6pPr>
            <a:lvl7pPr lvl="6" rtl="0">
              <a:lnSpc>
                <a:spcPct val="100000"/>
              </a:lnSpc>
              <a:spcBef>
                <a:spcPts val="0"/>
              </a:spcBef>
              <a:spcAft>
                <a:spcPts val="0"/>
              </a:spcAft>
              <a:buClr>
                <a:schemeClr val="accent1"/>
              </a:buClr>
              <a:buSzPts val="2800"/>
              <a:buNone/>
              <a:defRPr>
                <a:solidFill>
                  <a:schemeClr val="accent1"/>
                </a:solidFill>
              </a:defRPr>
            </a:lvl7pPr>
            <a:lvl8pPr lvl="7" rtl="0">
              <a:lnSpc>
                <a:spcPct val="100000"/>
              </a:lnSpc>
              <a:spcBef>
                <a:spcPts val="0"/>
              </a:spcBef>
              <a:spcAft>
                <a:spcPts val="0"/>
              </a:spcAft>
              <a:buClr>
                <a:schemeClr val="accent1"/>
              </a:buClr>
              <a:buSzPts val="2800"/>
              <a:buNone/>
              <a:defRPr>
                <a:solidFill>
                  <a:schemeClr val="accent1"/>
                </a:solidFill>
              </a:defRPr>
            </a:lvl8pPr>
            <a:lvl9pPr lvl="8" rtl="0">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206" name="Google Shape;206;p25"/>
          <p:cNvSpPr txBox="1">
            <a:spLocks noGrp="1"/>
          </p:cNvSpPr>
          <p:nvPr>
            <p:ph type="subTitle" idx="1"/>
          </p:nvPr>
        </p:nvSpPr>
        <p:spPr>
          <a:xfrm>
            <a:off x="4644581" y="150691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07" name="Google Shape;207;p25"/>
          <p:cNvSpPr txBox="1">
            <a:spLocks noGrp="1"/>
          </p:cNvSpPr>
          <p:nvPr>
            <p:ph type="subTitle" idx="2"/>
          </p:nvPr>
        </p:nvSpPr>
        <p:spPr>
          <a:xfrm>
            <a:off x="4639568" y="2245125"/>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8" name="Google Shape;208;p25"/>
          <p:cNvSpPr txBox="1">
            <a:spLocks noGrp="1"/>
          </p:cNvSpPr>
          <p:nvPr>
            <p:ph type="subTitle" idx="3"/>
          </p:nvPr>
        </p:nvSpPr>
        <p:spPr>
          <a:xfrm>
            <a:off x="4634550" y="303816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09" name="Google Shape;209;p25"/>
          <p:cNvSpPr txBox="1">
            <a:spLocks noGrp="1"/>
          </p:cNvSpPr>
          <p:nvPr>
            <p:ph type="subTitle" idx="4"/>
          </p:nvPr>
        </p:nvSpPr>
        <p:spPr>
          <a:xfrm>
            <a:off x="4644581" y="3776474"/>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4_1_1_1_1">
    <p:bg>
      <p:bgPr>
        <a:solidFill>
          <a:schemeClr val="accent2"/>
        </a:solidFill>
        <a:effectLst/>
      </p:bgPr>
    </p:bg>
    <p:spTree>
      <p:nvGrpSpPr>
        <p:cNvPr id="1" name="Shape 2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rot="10800000">
            <a:off x="7843922" y="-1058801"/>
            <a:ext cx="2481900" cy="24819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458820">
            <a:off x="-1488663" y="4124021"/>
            <a:ext cx="2387832" cy="2387832"/>
          </a:xfrm>
          <a:prstGeom prst="blockArc">
            <a:avLst>
              <a:gd name="adj1" fmla="val 12582103"/>
              <a:gd name="adj2" fmla="val 16685375"/>
              <a:gd name="adj3" fmla="val 10255"/>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909825" y="1507250"/>
            <a:ext cx="7315200" cy="3358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a:solidFill>
                <a:srgbClr val="27316F"/>
              </a:solidFill>
              <a:latin typeface="Montserrat"/>
              <a:ea typeface="Montserrat"/>
              <a:cs typeface="Montserrat"/>
              <a:sym typeface="Montserrat"/>
            </a:endParaRPr>
          </a:p>
        </p:txBody>
      </p:sp>
      <p:sp>
        <p:nvSpPr>
          <p:cNvPr id="31" name="Google Shape;31;p4"/>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2" name="Google Shape;32;p4"/>
          <p:cNvSpPr txBox="1">
            <a:spLocks noGrp="1"/>
          </p:cNvSpPr>
          <p:nvPr>
            <p:ph type="title"/>
          </p:nvPr>
        </p:nvSpPr>
        <p:spPr>
          <a:xfrm>
            <a:off x="1094125" y="281670"/>
            <a:ext cx="7738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963450" y="1133350"/>
            <a:ext cx="7217100" cy="302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200"/>
            </a:lvl1pPr>
            <a:lvl2pPr lvl="1">
              <a:lnSpc>
                <a:spcPct val="100000"/>
              </a:lnSpc>
              <a:spcBef>
                <a:spcPts val="1600"/>
              </a:spcBef>
              <a:spcAft>
                <a:spcPts val="0"/>
              </a:spcAft>
              <a:buNone/>
              <a:defRPr sz="1200"/>
            </a:lvl2pPr>
            <a:lvl3pPr lvl="2">
              <a:lnSpc>
                <a:spcPct val="100000"/>
              </a:lnSpc>
              <a:spcBef>
                <a:spcPts val="1600"/>
              </a:spcBef>
              <a:spcAft>
                <a:spcPts val="0"/>
              </a:spcAft>
              <a:buNone/>
              <a:defRPr sz="1200"/>
            </a:lvl3pPr>
            <a:lvl4pPr lvl="3">
              <a:lnSpc>
                <a:spcPct val="100000"/>
              </a:lnSpc>
              <a:spcBef>
                <a:spcPts val="1600"/>
              </a:spcBef>
              <a:spcAft>
                <a:spcPts val="0"/>
              </a:spcAft>
              <a:buNone/>
              <a:defRPr sz="1200"/>
            </a:lvl4pPr>
            <a:lvl5pPr lvl="4">
              <a:lnSpc>
                <a:spcPct val="100000"/>
              </a:lnSpc>
              <a:spcBef>
                <a:spcPts val="1600"/>
              </a:spcBef>
              <a:spcAft>
                <a:spcPts val="0"/>
              </a:spcAft>
              <a:buNone/>
              <a:defRPr sz="1200"/>
            </a:lvl5pPr>
            <a:lvl6pPr lvl="5">
              <a:lnSpc>
                <a:spcPct val="100000"/>
              </a:lnSpc>
              <a:spcBef>
                <a:spcPts val="1600"/>
              </a:spcBef>
              <a:spcAft>
                <a:spcPts val="0"/>
              </a:spcAft>
              <a:buNone/>
              <a:defRPr sz="1200"/>
            </a:lvl6pPr>
            <a:lvl7pPr lvl="6">
              <a:lnSpc>
                <a:spcPct val="100000"/>
              </a:lnSpc>
              <a:spcBef>
                <a:spcPts val="1600"/>
              </a:spcBef>
              <a:spcAft>
                <a:spcPts val="0"/>
              </a:spcAft>
              <a:buNone/>
              <a:defRPr sz="1200"/>
            </a:lvl7pPr>
            <a:lvl8pPr lvl="7">
              <a:lnSpc>
                <a:spcPct val="100000"/>
              </a:lnSpc>
              <a:spcBef>
                <a:spcPts val="1600"/>
              </a:spcBef>
              <a:spcAft>
                <a:spcPts val="0"/>
              </a:spcAft>
              <a:buNone/>
              <a:defRPr sz="1200"/>
            </a:lvl8pPr>
            <a:lvl9pPr lvl="8">
              <a:lnSpc>
                <a:spcPct val="100000"/>
              </a:lnSpc>
              <a:spcBef>
                <a:spcPts val="1600"/>
              </a:spcBef>
              <a:spcAft>
                <a:spcPts val="1600"/>
              </a:spcAft>
              <a:buNone/>
              <a:defRPr sz="12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2"/>
        </a:solidFill>
        <a:effectLst/>
      </p:bgPr>
    </p:bg>
    <p:spTree>
      <p:nvGrpSpPr>
        <p:cNvPr id="1" name="Shape 72"/>
        <p:cNvGrpSpPr/>
        <p:nvPr/>
      </p:nvGrpSpPr>
      <p:grpSpPr>
        <a:xfrm>
          <a:off x="0" y="0"/>
          <a:ext cx="0" cy="0"/>
          <a:chOff x="0" y="0"/>
          <a:chExt cx="0" cy="0"/>
        </a:xfrm>
      </p:grpSpPr>
      <p:sp>
        <p:nvSpPr>
          <p:cNvPr id="73" name="Google Shape;73;p11"/>
          <p:cNvSpPr/>
          <p:nvPr/>
        </p:nvSpPr>
        <p:spPr>
          <a:xfrm rot="4458820">
            <a:off x="-1366688" y="4266321"/>
            <a:ext cx="2387832" cy="2387832"/>
          </a:xfrm>
          <a:prstGeom prst="blockArc">
            <a:avLst>
              <a:gd name="adj1" fmla="val 12020406"/>
              <a:gd name="adj2" fmla="val 16274686"/>
              <a:gd name="adj3" fmla="val 10157"/>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2493150" y="1026650"/>
            <a:ext cx="4157700" cy="2669100"/>
          </a:xfrm>
          <a:prstGeom prst="round1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txBox="1">
            <a:spLocks noGrp="1"/>
          </p:cNvSpPr>
          <p:nvPr>
            <p:ph type="title" hasCustomPrompt="1"/>
          </p:nvPr>
        </p:nvSpPr>
        <p:spPr>
          <a:xfrm>
            <a:off x="2493150" y="987600"/>
            <a:ext cx="4157700" cy="2669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a:spLocks noGrp="1"/>
          </p:cNvSpPr>
          <p:nvPr>
            <p:ph type="title" idx="2"/>
          </p:nvPr>
        </p:nvSpPr>
        <p:spPr>
          <a:xfrm>
            <a:off x="2999550" y="3695750"/>
            <a:ext cx="3144900" cy="87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solidFill>
                  <a:schemeClr val="accent1"/>
                </a:solidFill>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77" name="Google Shape;77;p11"/>
          <p:cNvSpPr/>
          <p:nvPr/>
        </p:nvSpPr>
        <p:spPr>
          <a:xfrm rot="10800000">
            <a:off x="7185416"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298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170900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708000" y="399750"/>
            <a:ext cx="7728000" cy="4344000"/>
          </a:xfrm>
          <a:prstGeom prst="round1Rect">
            <a:avLst>
              <a:gd name="adj" fmla="val 16667"/>
            </a:avLst>
          </a:prstGeom>
          <a:solidFill>
            <a:srgbClr val="F2F2F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0" name="Google Shape;20;p3"/>
          <p:cNvSpPr/>
          <p:nvPr/>
        </p:nvSpPr>
        <p:spPr>
          <a:xfrm rot="9899997">
            <a:off x="7214620" y="-688760"/>
            <a:ext cx="2387761" cy="2387761"/>
          </a:xfrm>
          <a:prstGeom prst="blockArc">
            <a:avLst>
              <a:gd name="adj1" fmla="val 17023199"/>
              <a:gd name="adj2" fmla="val 920811"/>
              <a:gd name="adj3" fmla="val 9035"/>
            </a:avLst>
          </a:prstGeom>
          <a:solidFill>
            <a:srgbClr val="D9D9D9"/>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1" name="Google Shape;21;p3"/>
          <p:cNvSpPr txBox="1"/>
          <p:nvPr/>
        </p:nvSpPr>
        <p:spPr>
          <a:xfrm>
            <a:off x="4576375" y="2150850"/>
            <a:ext cx="33633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endParaRPr sz="3600" b="1">
              <a:solidFill>
                <a:srgbClr val="27316F"/>
              </a:solidFill>
              <a:latin typeface="Montserrat"/>
              <a:ea typeface="Montserrat"/>
              <a:cs typeface="Montserrat"/>
              <a:sym typeface="Montserrat"/>
            </a:endParaRPr>
          </a:p>
        </p:txBody>
      </p:sp>
      <p:sp>
        <p:nvSpPr>
          <p:cNvPr id="22" name="Google Shape;22;p3"/>
          <p:cNvSpPr txBox="1">
            <a:spLocks noGrp="1"/>
          </p:cNvSpPr>
          <p:nvPr>
            <p:ph type="title"/>
          </p:nvPr>
        </p:nvSpPr>
        <p:spPr>
          <a:xfrm>
            <a:off x="4576375" y="1388825"/>
            <a:ext cx="3363300" cy="130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3" name="Google Shape;23;p3"/>
          <p:cNvSpPr txBox="1">
            <a:spLocks noGrp="1"/>
          </p:cNvSpPr>
          <p:nvPr>
            <p:ph type="subTitle" idx="1"/>
          </p:nvPr>
        </p:nvSpPr>
        <p:spPr>
          <a:xfrm>
            <a:off x="4576375" y="2710825"/>
            <a:ext cx="3363300" cy="702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600"/>
            </a:lvl1pPr>
            <a:lvl2pPr lvl="1">
              <a:lnSpc>
                <a:spcPct val="100000"/>
              </a:lnSpc>
              <a:spcBef>
                <a:spcPts val="1600"/>
              </a:spcBef>
              <a:spcAft>
                <a:spcPts val="0"/>
              </a:spcAft>
              <a:buNone/>
              <a:defRPr sz="1600"/>
            </a:lvl2pPr>
            <a:lvl3pPr lvl="2">
              <a:lnSpc>
                <a:spcPct val="100000"/>
              </a:lnSpc>
              <a:spcBef>
                <a:spcPts val="1600"/>
              </a:spcBef>
              <a:spcAft>
                <a:spcPts val="0"/>
              </a:spcAft>
              <a:buNone/>
              <a:defRPr sz="1600"/>
            </a:lvl3pPr>
            <a:lvl4pPr lvl="3">
              <a:lnSpc>
                <a:spcPct val="100000"/>
              </a:lnSpc>
              <a:spcBef>
                <a:spcPts val="1600"/>
              </a:spcBef>
              <a:spcAft>
                <a:spcPts val="0"/>
              </a:spcAft>
              <a:buNone/>
              <a:defRPr sz="1600"/>
            </a:lvl4pPr>
            <a:lvl5pPr lvl="4">
              <a:lnSpc>
                <a:spcPct val="100000"/>
              </a:lnSpc>
              <a:spcBef>
                <a:spcPts val="1600"/>
              </a:spcBef>
              <a:spcAft>
                <a:spcPts val="0"/>
              </a:spcAft>
              <a:buNone/>
              <a:defRPr sz="1600"/>
            </a:lvl5pPr>
            <a:lvl6pPr lvl="5">
              <a:lnSpc>
                <a:spcPct val="100000"/>
              </a:lnSpc>
              <a:spcBef>
                <a:spcPts val="1600"/>
              </a:spcBef>
              <a:spcAft>
                <a:spcPts val="0"/>
              </a:spcAft>
              <a:buNone/>
              <a:defRPr sz="1600"/>
            </a:lvl6pPr>
            <a:lvl7pPr lvl="6">
              <a:lnSpc>
                <a:spcPct val="100000"/>
              </a:lnSpc>
              <a:spcBef>
                <a:spcPts val="1600"/>
              </a:spcBef>
              <a:spcAft>
                <a:spcPts val="0"/>
              </a:spcAft>
              <a:buNone/>
              <a:defRPr sz="1600"/>
            </a:lvl7pPr>
            <a:lvl8pPr lvl="7">
              <a:lnSpc>
                <a:spcPct val="100000"/>
              </a:lnSpc>
              <a:spcBef>
                <a:spcPts val="1600"/>
              </a:spcBef>
              <a:spcAft>
                <a:spcPts val="0"/>
              </a:spcAft>
              <a:buNone/>
              <a:defRPr sz="1600"/>
            </a:lvl8pPr>
            <a:lvl9pPr lvl="8">
              <a:lnSpc>
                <a:spcPct val="100000"/>
              </a:lnSpc>
              <a:spcBef>
                <a:spcPts val="1600"/>
              </a:spcBef>
              <a:spcAft>
                <a:spcPts val="1600"/>
              </a:spcAft>
              <a:buNone/>
              <a:defRPr sz="1600"/>
            </a:lvl9pPr>
          </a:lstStyle>
          <a:p>
            <a:endParaRPr/>
          </a:p>
        </p:txBody>
      </p:sp>
      <p:sp>
        <p:nvSpPr>
          <p:cNvPr id="24" name="Google Shape;24;p3"/>
          <p:cNvSpPr/>
          <p:nvPr/>
        </p:nvSpPr>
        <p:spPr>
          <a:xfrm rot="10800000">
            <a:off x="1056100" y="1337250"/>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idx="2" hasCustomPrompt="1"/>
          </p:nvPr>
        </p:nvSpPr>
        <p:spPr>
          <a:xfrm>
            <a:off x="1056100" y="1337300"/>
            <a:ext cx="2595000" cy="229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303285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p:nvPr/>
        </p:nvSpPr>
        <p:spPr>
          <a:xfrm>
            <a:off x="1094125" y="389075"/>
            <a:ext cx="39903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7" name="Google Shape;37;p5"/>
          <p:cNvSpPr/>
          <p:nvPr/>
        </p:nvSpPr>
        <p:spPr>
          <a:xfrm>
            <a:off x="-848712" y="4342678"/>
            <a:ext cx="1705500" cy="1705500"/>
          </a:xfrm>
          <a:prstGeom prst="blockArc">
            <a:avLst>
              <a:gd name="adj1" fmla="val 16164733"/>
              <a:gd name="adj2" fmla="val 69283"/>
              <a:gd name="adj3" fmla="val 23676"/>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117650" y="3062625"/>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39" name="Google Shape;39;p5"/>
          <p:cNvSpPr txBox="1">
            <a:spLocks noGrp="1"/>
          </p:cNvSpPr>
          <p:nvPr>
            <p:ph type="subTitle" idx="2"/>
          </p:nvPr>
        </p:nvSpPr>
        <p:spPr>
          <a:xfrm>
            <a:off x="1117650" y="3440007"/>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 name="Google Shape;40;p5"/>
          <p:cNvSpPr txBox="1">
            <a:spLocks noGrp="1"/>
          </p:cNvSpPr>
          <p:nvPr>
            <p:ph type="subTitle" idx="3"/>
          </p:nvPr>
        </p:nvSpPr>
        <p:spPr>
          <a:xfrm>
            <a:off x="5107950" y="3062613"/>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1" name="Google Shape;41;p5"/>
          <p:cNvSpPr txBox="1">
            <a:spLocks noGrp="1"/>
          </p:cNvSpPr>
          <p:nvPr>
            <p:ph type="subTitle" idx="4"/>
          </p:nvPr>
        </p:nvSpPr>
        <p:spPr>
          <a:xfrm>
            <a:off x="5107950" y="3439998"/>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2" name="Google Shape;42;p5"/>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46" name="Google Shape;46;p6"/>
          <p:cNvSpPr/>
          <p:nvPr/>
        </p:nvSpPr>
        <p:spPr>
          <a:xfrm>
            <a:off x="8301363" y="4271528"/>
            <a:ext cx="1705500" cy="1705500"/>
          </a:xfrm>
          <a:prstGeom prst="blockArc">
            <a:avLst>
              <a:gd name="adj1" fmla="val 10676778"/>
              <a:gd name="adj2" fmla="val 16322302"/>
              <a:gd name="adj3" fmla="val 11982"/>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p:nvPr/>
        </p:nvSpPr>
        <p:spPr>
          <a:xfrm rot="5400000">
            <a:off x="-1062873" y="-1049951"/>
            <a:ext cx="1957800" cy="1957800"/>
          </a:xfrm>
          <a:prstGeom prst="blockArc">
            <a:avLst>
              <a:gd name="adj1" fmla="val 16339879"/>
              <a:gd name="adj2" fmla="val 21412310"/>
              <a:gd name="adj3" fmla="val 1204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1086359" y="2562701"/>
            <a:ext cx="3552000" cy="15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52" name="Google Shape;52;p7"/>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53" name="Google Shape;53;p7"/>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54"/>
        <p:cNvGrpSpPr/>
        <p:nvPr/>
      </p:nvGrpSpPr>
      <p:grpSpPr>
        <a:xfrm>
          <a:off x="0" y="0"/>
          <a:ext cx="0" cy="0"/>
          <a:chOff x="0" y="0"/>
          <a:chExt cx="0" cy="0"/>
        </a:xfrm>
      </p:grpSpPr>
      <p:sp>
        <p:nvSpPr>
          <p:cNvPr id="55" name="Google Shape;55;p8"/>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8605101">
            <a:off x="6426768" y="-465210"/>
            <a:ext cx="1705462" cy="1705462"/>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72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8"/>
          <p:cNvSpPr/>
          <p:nvPr/>
        </p:nvSpPr>
        <p:spPr>
          <a:xfrm rot="-899996">
            <a:off x="-1303250" y="3960928"/>
            <a:ext cx="2504850" cy="2504850"/>
          </a:xfrm>
          <a:prstGeom prst="blockArc">
            <a:avLst>
              <a:gd name="adj1" fmla="val 17160890"/>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1" name="Google Shape;61;p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62" name="Google Shape;62;p9"/>
          <p:cNvSpPr/>
          <p:nvPr/>
        </p:nvSpPr>
        <p:spPr>
          <a:xfrm rot="-900094">
            <a:off x="3798381" y="4368678"/>
            <a:ext cx="1783690" cy="1783980"/>
          </a:xfrm>
          <a:prstGeom prst="blockArc">
            <a:avLst>
              <a:gd name="adj1" fmla="val 12085351"/>
              <a:gd name="adj2" fmla="val 16819483"/>
              <a:gd name="adj3" fmla="val 1755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4572000" y="-73925"/>
            <a:ext cx="4572000" cy="53088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4" name="Google Shape;64;p9"/>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65" name="Google Shape;65;p9"/>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66" name="Google Shape;66;p9"/>
          <p:cNvSpPr txBox="1"/>
          <p:nvPr/>
        </p:nvSpPr>
        <p:spPr>
          <a:xfrm>
            <a:off x="5208725"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FFFFFF"/>
              </a:solidFill>
              <a:latin typeface="Montserrat"/>
              <a:ea typeface="Montserrat"/>
              <a:cs typeface="Montserrat"/>
              <a:sym typeface="Montserrat"/>
            </a:endParaRPr>
          </a:p>
        </p:txBody>
      </p:sp>
      <p:sp>
        <p:nvSpPr>
          <p:cNvPr id="67" name="Google Shape;67;p9"/>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68" name="Google Shape;68;p9"/>
          <p:cNvSpPr txBox="1">
            <a:spLocks noGrp="1"/>
          </p:cNvSpPr>
          <p:nvPr>
            <p:ph type="subTitle" idx="1"/>
          </p:nvPr>
        </p:nvSpPr>
        <p:spPr>
          <a:xfrm>
            <a:off x="5021275" y="810000"/>
            <a:ext cx="3549600" cy="385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69" name="Google Shape;69;p9"/>
          <p:cNvSpPr txBox="1">
            <a:spLocks noGrp="1"/>
          </p:cNvSpPr>
          <p:nvPr>
            <p:ph type="title"/>
          </p:nvPr>
        </p:nvSpPr>
        <p:spPr>
          <a:xfrm>
            <a:off x="602400" y="862850"/>
            <a:ext cx="3549600" cy="31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600">
                <a:solidFill>
                  <a:schemeClr val="accent1"/>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33325" y="4230575"/>
            <a:ext cx="53772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000"/>
              <a:buFont typeface="Montserrat"/>
              <a:buNone/>
              <a:defRPr sz="3000" b="1">
                <a:solidFill>
                  <a:srgbClr val="FFFFFF"/>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5" r:id="rId13"/>
    <p:sldLayoutId id="2147483666" r:id="rId14"/>
    <p:sldLayoutId id="2147483667" r:id="rId15"/>
    <p:sldLayoutId id="2147483668" r:id="rId16"/>
    <p:sldLayoutId id="2147483670" r:id="rId17"/>
    <p:sldLayoutId id="2147483671" r:id="rId18"/>
    <p:sldLayoutId id="2147483672"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597037" y="1109262"/>
            <a:ext cx="5184821"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3">
                    <a:lumMod val="50000"/>
                  </a:schemeClr>
                </a:solidFill>
                <a:latin typeface="Eras Medium ITC" panose="020B0602030504020804" pitchFamily="34" charset="0"/>
                <a:ea typeface="Cambria Math" panose="02040503050406030204" pitchFamily="18" charset="0"/>
              </a:rPr>
              <a:t>Elements of Computing Systems</a:t>
            </a:r>
          </a:p>
          <a:p>
            <a:pPr marL="0" lvl="0" indent="0" algn="ctr" rtl="0">
              <a:spcBef>
                <a:spcPts val="0"/>
              </a:spcBef>
              <a:spcAft>
                <a:spcPts val="0"/>
              </a:spcAft>
              <a:buNone/>
            </a:pPr>
            <a:endParaRPr lang="en-US" sz="2400" b="1" dirty="0">
              <a:solidFill>
                <a:schemeClr val="accent3">
                  <a:lumMod val="50000"/>
                </a:schemeClr>
              </a:solidFill>
              <a:latin typeface="Eras Medium ITC" panose="020B0602030504020804" pitchFamily="34" charset="0"/>
              <a:ea typeface="Cambria Math" panose="02040503050406030204" pitchFamily="18" charset="0"/>
            </a:endParaRPr>
          </a:p>
        </p:txBody>
      </p:sp>
      <p:sp>
        <p:nvSpPr>
          <p:cNvPr id="228" name="Google Shape;228;p32"/>
          <p:cNvSpPr txBox="1">
            <a:spLocks noGrp="1"/>
          </p:cNvSpPr>
          <p:nvPr>
            <p:ph type="title"/>
          </p:nvPr>
        </p:nvSpPr>
        <p:spPr>
          <a:xfrm>
            <a:off x="1302464" y="2012096"/>
            <a:ext cx="6261600" cy="16126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atin typeface="Calisto MT" panose="02040603050505030304" pitchFamily="18" charset="0"/>
              </a:rPr>
              <a:t> Project</a:t>
            </a:r>
            <a:endParaRPr sz="5400" dirty="0">
              <a:latin typeface="Calisto MT" panose="02040603050505030304" pitchFamily="18" charset="0"/>
            </a:endParaRPr>
          </a:p>
        </p:txBody>
      </p:sp>
      <p:grpSp>
        <p:nvGrpSpPr>
          <p:cNvPr id="5" name="Google Shape;13562;p70">
            <a:extLst>
              <a:ext uri="{FF2B5EF4-FFF2-40B4-BE49-F238E27FC236}">
                <a16:creationId xmlns:a16="http://schemas.microsoft.com/office/drawing/2014/main" id="{5699FFD1-7618-1BC0-0DD8-03CEBAF8F5B7}"/>
              </a:ext>
            </a:extLst>
          </p:cNvPr>
          <p:cNvGrpSpPr/>
          <p:nvPr/>
        </p:nvGrpSpPr>
        <p:grpSpPr>
          <a:xfrm>
            <a:off x="988262" y="631510"/>
            <a:ext cx="905876" cy="677520"/>
            <a:chOff x="2567841" y="1994124"/>
            <a:chExt cx="399812" cy="306477"/>
          </a:xfrm>
        </p:grpSpPr>
        <p:sp>
          <p:nvSpPr>
            <p:cNvPr id="6" name="Google Shape;13563;p70">
              <a:extLst>
                <a:ext uri="{FF2B5EF4-FFF2-40B4-BE49-F238E27FC236}">
                  <a16:creationId xmlns:a16="http://schemas.microsoft.com/office/drawing/2014/main" id="{356EC30A-D7EE-92A8-4184-4B2EBBD5AF6E}"/>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3564;p70">
              <a:extLst>
                <a:ext uri="{FF2B5EF4-FFF2-40B4-BE49-F238E27FC236}">
                  <a16:creationId xmlns:a16="http://schemas.microsoft.com/office/drawing/2014/main" id="{151F5847-5199-7121-BB90-1416C74DC123}"/>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3565;p70">
              <a:extLst>
                <a:ext uri="{FF2B5EF4-FFF2-40B4-BE49-F238E27FC236}">
                  <a16:creationId xmlns:a16="http://schemas.microsoft.com/office/drawing/2014/main" id="{90502562-47BA-72C0-42F0-D60712C1940D}"/>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7" name="Picture 6">
            <a:extLst>
              <a:ext uri="{FF2B5EF4-FFF2-40B4-BE49-F238E27FC236}">
                <a16:creationId xmlns:a16="http://schemas.microsoft.com/office/drawing/2014/main" id="{A0AFFCBD-9589-FB82-116D-4E1D7394B4E6}"/>
              </a:ext>
            </a:extLst>
          </p:cNvPr>
          <p:cNvPicPr>
            <a:picLocks noChangeAspect="1"/>
          </p:cNvPicPr>
          <p:nvPr/>
        </p:nvPicPr>
        <p:blipFill rotWithShape="1">
          <a:blip r:embed="rId3"/>
          <a:srcRect b="4913"/>
          <a:stretch/>
        </p:blipFill>
        <p:spPr>
          <a:xfrm>
            <a:off x="1207003" y="969076"/>
            <a:ext cx="6729993" cy="3952547"/>
          </a:xfrm>
          <a:prstGeom prst="rect">
            <a:avLst/>
          </a:prstGeom>
        </p:spPr>
      </p:pic>
    </p:spTree>
    <p:extLst>
      <p:ext uri="{BB962C8B-B14F-4D97-AF65-F5344CB8AC3E}">
        <p14:creationId xmlns:p14="http://schemas.microsoft.com/office/powerpoint/2010/main" val="3231983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6" name="Picture 5">
            <a:extLst>
              <a:ext uri="{FF2B5EF4-FFF2-40B4-BE49-F238E27FC236}">
                <a16:creationId xmlns:a16="http://schemas.microsoft.com/office/drawing/2014/main" id="{D6E7DB36-3632-E990-E20E-AB838BC453B5}"/>
              </a:ext>
            </a:extLst>
          </p:cNvPr>
          <p:cNvPicPr>
            <a:picLocks noChangeAspect="1"/>
          </p:cNvPicPr>
          <p:nvPr/>
        </p:nvPicPr>
        <p:blipFill>
          <a:blip r:embed="rId3"/>
          <a:stretch>
            <a:fillRect/>
          </a:stretch>
        </p:blipFill>
        <p:spPr>
          <a:xfrm>
            <a:off x="381165" y="1603150"/>
            <a:ext cx="5539270" cy="2545260"/>
          </a:xfrm>
          <a:prstGeom prst="rect">
            <a:avLst/>
          </a:prstGeom>
        </p:spPr>
      </p:pic>
      <p:sp>
        <p:nvSpPr>
          <p:cNvPr id="3" name="TextBox 2">
            <a:extLst>
              <a:ext uri="{FF2B5EF4-FFF2-40B4-BE49-F238E27FC236}">
                <a16:creationId xmlns:a16="http://schemas.microsoft.com/office/drawing/2014/main" id="{17E210B5-665E-AFFA-1C45-1CC0B24CABC7}"/>
              </a:ext>
            </a:extLst>
          </p:cNvPr>
          <p:cNvSpPr txBox="1"/>
          <p:nvPr/>
        </p:nvSpPr>
        <p:spPr>
          <a:xfrm>
            <a:off x="6282703" y="2434948"/>
            <a:ext cx="2480132" cy="1123712"/>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i="1" dirty="0" err="1">
                <a:solidFill>
                  <a:schemeClr val="tx1"/>
                </a:solidFill>
                <a:latin typeface="Avenir Next LT Pro" panose="020B0504020202020204" pitchFamily="34" charset="0"/>
              </a:rPr>
              <a:t>eraseLastChar</a:t>
            </a:r>
            <a:r>
              <a:rPr lang="en-IN" sz="1200" i="1" dirty="0">
                <a:solidFill>
                  <a:schemeClr val="tx1"/>
                </a:solidFill>
                <a:latin typeface="Avenir Next LT Pro" panose="020B0504020202020204" pitchFamily="34" charset="0"/>
              </a:rPr>
              <a:t>() </a:t>
            </a:r>
            <a:r>
              <a:rPr lang="en-IN" sz="1200" dirty="0">
                <a:solidFill>
                  <a:schemeClr val="tx1"/>
                </a:solidFill>
                <a:latin typeface="Avenir Next LT Pro" panose="020B0504020202020204" pitchFamily="34" charset="0"/>
              </a:rPr>
              <a:t>removes the last element and makes it null.</a:t>
            </a:r>
          </a:p>
          <a:p>
            <a:endParaRPr lang="en-IN" sz="1200" dirty="0">
              <a:solidFill>
                <a:schemeClr val="tx1"/>
              </a:solidFill>
              <a:latin typeface="Avenir Next LT Pro" panose="020B0504020202020204" pitchFamily="34" charset="0"/>
            </a:endParaRPr>
          </a:p>
          <a:p>
            <a:r>
              <a:rPr lang="en-IN" sz="1200" dirty="0">
                <a:solidFill>
                  <a:schemeClr val="tx1"/>
                </a:solidFill>
                <a:latin typeface="Avenir Next LT Pro" panose="020B0504020202020204" pitchFamily="34" charset="0"/>
              </a:rPr>
              <a:t>Then it decreases the current Length of the Array by 1.</a:t>
            </a:r>
          </a:p>
        </p:txBody>
      </p:sp>
    </p:spTree>
    <p:extLst>
      <p:ext uri="{BB962C8B-B14F-4D97-AF65-F5344CB8AC3E}">
        <p14:creationId xmlns:p14="http://schemas.microsoft.com/office/powerpoint/2010/main" val="166628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B04C-3F82-7328-6A02-4C2C585D191E}"/>
              </a:ext>
            </a:extLst>
          </p:cNvPr>
          <p:cNvSpPr>
            <a:spLocks noGrp="1"/>
          </p:cNvSpPr>
          <p:nvPr>
            <p:ph type="title"/>
          </p:nvPr>
        </p:nvSpPr>
        <p:spPr/>
        <p:txBody>
          <a:bodyPr/>
          <a:lstStyle/>
          <a:p>
            <a:r>
              <a:rPr lang="en-US" dirty="0">
                <a:solidFill>
                  <a:schemeClr val="accent1"/>
                </a:solidFill>
              </a:rPr>
              <a:t>JACK OS Error Codes</a:t>
            </a:r>
            <a:endParaRPr lang="en-IN" dirty="0">
              <a:solidFill>
                <a:schemeClr val="accent1"/>
              </a:solidFill>
            </a:endParaRPr>
          </a:p>
        </p:txBody>
      </p:sp>
      <p:pic>
        <p:nvPicPr>
          <p:cNvPr id="6" name="Picture 5">
            <a:extLst>
              <a:ext uri="{FF2B5EF4-FFF2-40B4-BE49-F238E27FC236}">
                <a16:creationId xmlns:a16="http://schemas.microsoft.com/office/drawing/2014/main" id="{67740133-27D2-D35B-9C29-C0F1DA0EB077}"/>
              </a:ext>
            </a:extLst>
          </p:cNvPr>
          <p:cNvPicPr>
            <a:picLocks noChangeAspect="1"/>
          </p:cNvPicPr>
          <p:nvPr/>
        </p:nvPicPr>
        <p:blipFill rotWithShape="1">
          <a:blip r:embed="rId2"/>
          <a:srcRect t="5868"/>
          <a:stretch/>
        </p:blipFill>
        <p:spPr>
          <a:xfrm>
            <a:off x="1257032" y="1104459"/>
            <a:ext cx="6629936" cy="3911294"/>
          </a:xfrm>
          <a:prstGeom prst="rect">
            <a:avLst/>
          </a:prstGeom>
        </p:spPr>
      </p:pic>
    </p:spTree>
    <p:extLst>
      <p:ext uri="{BB962C8B-B14F-4D97-AF65-F5344CB8AC3E}">
        <p14:creationId xmlns:p14="http://schemas.microsoft.com/office/powerpoint/2010/main" val="143118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4" name="Title 2">
            <a:extLst>
              <a:ext uri="{FF2B5EF4-FFF2-40B4-BE49-F238E27FC236}">
                <a16:creationId xmlns:a16="http://schemas.microsoft.com/office/drawing/2014/main" id="{5EF2880D-9D03-268A-56A0-1E259E6F2CAB}"/>
              </a:ext>
            </a:extLst>
          </p:cNvPr>
          <p:cNvSpPr>
            <a:spLocks noGrp="1"/>
          </p:cNvSpPr>
          <p:nvPr>
            <p:ph type="title"/>
          </p:nvPr>
        </p:nvSpPr>
        <p:spPr>
          <a:xfrm>
            <a:off x="702900" y="224638"/>
            <a:ext cx="7738200" cy="572700"/>
          </a:xfrm>
        </p:spPr>
        <p:txBody>
          <a:bodyPr/>
          <a:lstStyle/>
          <a:p>
            <a:pPr algn="ctr"/>
            <a:r>
              <a:rPr lang="en-IN" sz="2800" dirty="0">
                <a:solidFill>
                  <a:schemeClr val="accent1">
                    <a:lumMod val="75000"/>
                  </a:schemeClr>
                </a:solidFill>
                <a:latin typeface="Trebuchet MS" panose="020B0603020202020204" pitchFamily="34" charset="0"/>
              </a:rPr>
              <a:t>Main file Implementation</a:t>
            </a:r>
          </a:p>
        </p:txBody>
      </p:sp>
      <p:pic>
        <p:nvPicPr>
          <p:cNvPr id="6" name="Picture 5">
            <a:extLst>
              <a:ext uri="{FF2B5EF4-FFF2-40B4-BE49-F238E27FC236}">
                <a16:creationId xmlns:a16="http://schemas.microsoft.com/office/drawing/2014/main" id="{B262D29A-86D5-0DE7-27E4-ED5124727646}"/>
              </a:ext>
            </a:extLst>
          </p:cNvPr>
          <p:cNvPicPr>
            <a:picLocks noChangeAspect="1"/>
          </p:cNvPicPr>
          <p:nvPr/>
        </p:nvPicPr>
        <p:blipFill>
          <a:blip r:embed="rId3"/>
          <a:stretch>
            <a:fillRect/>
          </a:stretch>
        </p:blipFill>
        <p:spPr>
          <a:xfrm>
            <a:off x="1339794" y="1336232"/>
            <a:ext cx="6464412" cy="3296280"/>
          </a:xfrm>
          <a:prstGeom prst="rect">
            <a:avLst/>
          </a:prstGeom>
        </p:spPr>
      </p:pic>
    </p:spTree>
    <p:extLst>
      <p:ext uri="{BB962C8B-B14F-4D97-AF65-F5344CB8AC3E}">
        <p14:creationId xmlns:p14="http://schemas.microsoft.com/office/powerpoint/2010/main" val="327288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14" name="Picture 13">
            <a:extLst>
              <a:ext uri="{FF2B5EF4-FFF2-40B4-BE49-F238E27FC236}">
                <a16:creationId xmlns:a16="http://schemas.microsoft.com/office/drawing/2014/main" id="{8155E10E-812D-837B-B70D-45144FA87901}"/>
              </a:ext>
            </a:extLst>
          </p:cNvPr>
          <p:cNvPicPr>
            <a:picLocks noChangeAspect="1"/>
          </p:cNvPicPr>
          <p:nvPr/>
        </p:nvPicPr>
        <p:blipFill>
          <a:blip r:embed="rId3"/>
          <a:stretch>
            <a:fillRect/>
          </a:stretch>
        </p:blipFill>
        <p:spPr>
          <a:xfrm>
            <a:off x="1433437" y="1415678"/>
            <a:ext cx="6277126" cy="3145862"/>
          </a:xfrm>
          <a:prstGeom prst="rect">
            <a:avLst/>
          </a:prstGeom>
        </p:spPr>
      </p:pic>
      <p:sp>
        <p:nvSpPr>
          <p:cNvPr id="15" name="Title 2">
            <a:extLst>
              <a:ext uri="{FF2B5EF4-FFF2-40B4-BE49-F238E27FC236}">
                <a16:creationId xmlns:a16="http://schemas.microsoft.com/office/drawing/2014/main" id="{3659CD10-009A-9AC3-5BD1-3E7C90CA1BA6}"/>
              </a:ext>
            </a:extLst>
          </p:cNvPr>
          <p:cNvSpPr>
            <a:spLocks noGrp="1"/>
          </p:cNvSpPr>
          <p:nvPr>
            <p:ph type="title"/>
          </p:nvPr>
        </p:nvSpPr>
        <p:spPr>
          <a:xfrm>
            <a:off x="702900" y="231362"/>
            <a:ext cx="7738200" cy="572700"/>
          </a:xfrm>
        </p:spPr>
        <p:txBody>
          <a:bodyPr/>
          <a:lstStyle/>
          <a:p>
            <a:pPr algn="ctr"/>
            <a:r>
              <a:rPr lang="en-IN" sz="2800" dirty="0">
                <a:solidFill>
                  <a:schemeClr val="accent1">
                    <a:lumMod val="75000"/>
                  </a:schemeClr>
                </a:solidFill>
                <a:latin typeface="Trebuchet MS" panose="020B0603020202020204" pitchFamily="34" charset="0"/>
              </a:rPr>
              <a:t>Taking the String input from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AC028779-9D1D-3DCC-666F-D252D87FDCAB}"/>
              </a:ext>
            </a:extLst>
          </p:cNvPr>
          <p:cNvSpPr>
            <a:spLocks noGrp="1"/>
          </p:cNvSpPr>
          <p:nvPr>
            <p:ph type="title"/>
          </p:nvPr>
        </p:nvSpPr>
        <p:spPr>
          <a:xfrm>
            <a:off x="702900" y="224638"/>
            <a:ext cx="7738200" cy="572700"/>
          </a:xfrm>
        </p:spPr>
        <p:txBody>
          <a:bodyPr/>
          <a:lstStyle/>
          <a:p>
            <a:pPr algn="ctr"/>
            <a:r>
              <a:rPr lang="en-IN" sz="2800" dirty="0" err="1">
                <a:solidFill>
                  <a:schemeClr val="accent1">
                    <a:lumMod val="75000"/>
                  </a:schemeClr>
                </a:solidFill>
                <a:latin typeface="Trebuchet MS" panose="020B0603020202020204" pitchFamily="34" charset="0"/>
              </a:rPr>
              <a:t>charAt</a:t>
            </a:r>
            <a:r>
              <a:rPr lang="en-IN" sz="2800" dirty="0">
                <a:solidFill>
                  <a:schemeClr val="accent1">
                    <a:lumMod val="75000"/>
                  </a:schemeClr>
                </a:solidFill>
                <a:latin typeface="Trebuchet MS" panose="020B0603020202020204" pitchFamily="34" charset="0"/>
              </a:rPr>
              <a:t>()</a:t>
            </a:r>
          </a:p>
        </p:txBody>
      </p:sp>
      <p:pic>
        <p:nvPicPr>
          <p:cNvPr id="4" name="Picture 3">
            <a:extLst>
              <a:ext uri="{FF2B5EF4-FFF2-40B4-BE49-F238E27FC236}">
                <a16:creationId xmlns:a16="http://schemas.microsoft.com/office/drawing/2014/main" id="{2E91D75E-7185-A3F1-47AA-314395ABDCCC}"/>
              </a:ext>
            </a:extLst>
          </p:cNvPr>
          <p:cNvPicPr>
            <a:picLocks noChangeAspect="1"/>
          </p:cNvPicPr>
          <p:nvPr/>
        </p:nvPicPr>
        <p:blipFill rotWithShape="1">
          <a:blip r:embed="rId3"/>
          <a:srcRect b="32842"/>
          <a:stretch/>
        </p:blipFill>
        <p:spPr>
          <a:xfrm>
            <a:off x="1990164" y="1461506"/>
            <a:ext cx="6231554" cy="2575111"/>
          </a:xfrm>
          <a:prstGeom prst="rect">
            <a:avLst/>
          </a:prstGeom>
        </p:spPr>
      </p:pic>
      <p:sp>
        <p:nvSpPr>
          <p:cNvPr id="6" name="TextBox 5">
            <a:extLst>
              <a:ext uri="{FF2B5EF4-FFF2-40B4-BE49-F238E27FC236}">
                <a16:creationId xmlns:a16="http://schemas.microsoft.com/office/drawing/2014/main" id="{496D0BD9-93F4-EB0A-E9B4-F2E350E7A862}"/>
              </a:ext>
            </a:extLst>
          </p:cNvPr>
          <p:cNvSpPr txBox="1"/>
          <p:nvPr/>
        </p:nvSpPr>
        <p:spPr>
          <a:xfrm>
            <a:off x="91722" y="1001805"/>
            <a:ext cx="1817761" cy="91940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dirty="0">
                <a:solidFill>
                  <a:schemeClr val="tx1"/>
                </a:solidFill>
                <a:latin typeface="Avenir Next LT Pro" panose="020B0504020202020204" pitchFamily="34" charset="0"/>
              </a:rPr>
              <a:t>User is given a choice to choose if </a:t>
            </a:r>
            <a:r>
              <a:rPr lang="en-IN" sz="1200" b="1" i="1" dirty="0" err="1">
                <a:solidFill>
                  <a:schemeClr val="tx1"/>
                </a:solidFill>
                <a:latin typeface="Avenir Next LT Pro" panose="020B0504020202020204" pitchFamily="34" charset="0"/>
              </a:rPr>
              <a:t>charAt</a:t>
            </a:r>
            <a:r>
              <a:rPr lang="en-IN" sz="1200" b="1" i="1" dirty="0">
                <a:solidFill>
                  <a:schemeClr val="tx1"/>
                </a:solidFill>
                <a:latin typeface="Avenir Next LT Pro" panose="020B0504020202020204" pitchFamily="34" charset="0"/>
              </a:rPr>
              <a:t>()</a:t>
            </a:r>
            <a:r>
              <a:rPr lang="en-IN" sz="1200" dirty="0">
                <a:solidFill>
                  <a:schemeClr val="tx1"/>
                </a:solidFill>
                <a:latin typeface="Avenir Next LT Pro" panose="020B0504020202020204" pitchFamily="34" charset="0"/>
              </a:rPr>
              <a:t> option need to be performed.</a:t>
            </a:r>
          </a:p>
        </p:txBody>
      </p:sp>
      <p:sp>
        <p:nvSpPr>
          <p:cNvPr id="7" name="TextBox 6">
            <a:extLst>
              <a:ext uri="{FF2B5EF4-FFF2-40B4-BE49-F238E27FC236}">
                <a16:creationId xmlns:a16="http://schemas.microsoft.com/office/drawing/2014/main" id="{6BCA4CA3-86C1-28C3-F021-6BC0D440281B}"/>
              </a:ext>
            </a:extLst>
          </p:cNvPr>
          <p:cNvSpPr txBox="1"/>
          <p:nvPr/>
        </p:nvSpPr>
        <p:spPr>
          <a:xfrm>
            <a:off x="6650241" y="3863254"/>
            <a:ext cx="2184478" cy="1055608"/>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If the user choose option as 1, </a:t>
            </a:r>
            <a:r>
              <a:rPr lang="en-IN" dirty="0" err="1">
                <a:solidFill>
                  <a:schemeClr val="tx1"/>
                </a:solidFill>
                <a:latin typeface="Avenir Next LT Pro" panose="020B0504020202020204" pitchFamily="34" charset="0"/>
              </a:rPr>
              <a:t>charAt</a:t>
            </a:r>
            <a:r>
              <a:rPr lang="en-IN" dirty="0">
                <a:solidFill>
                  <a:schemeClr val="tx1"/>
                </a:solidFill>
                <a:latin typeface="Avenir Next LT Pro" panose="020B0504020202020204" pitchFamily="34" charset="0"/>
              </a:rPr>
              <a:t> will be performed or else the code moves 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AC028779-9D1D-3DCC-666F-D252D87FDCAB}"/>
              </a:ext>
            </a:extLst>
          </p:cNvPr>
          <p:cNvSpPr>
            <a:spLocks noGrp="1"/>
          </p:cNvSpPr>
          <p:nvPr>
            <p:ph type="title"/>
          </p:nvPr>
        </p:nvSpPr>
        <p:spPr>
          <a:xfrm>
            <a:off x="702900" y="224638"/>
            <a:ext cx="7738200" cy="572700"/>
          </a:xfrm>
        </p:spPr>
        <p:txBody>
          <a:bodyPr/>
          <a:lstStyle/>
          <a:p>
            <a:pPr algn="ctr"/>
            <a:r>
              <a:rPr lang="en-IN" sz="2800" dirty="0" err="1">
                <a:solidFill>
                  <a:schemeClr val="accent1">
                    <a:lumMod val="75000"/>
                  </a:schemeClr>
                </a:solidFill>
                <a:latin typeface="Trebuchet MS" panose="020B0603020202020204" pitchFamily="34" charset="0"/>
              </a:rPr>
              <a:t>eraseLastChar</a:t>
            </a:r>
            <a:r>
              <a:rPr lang="en-IN" sz="2800" dirty="0">
                <a:solidFill>
                  <a:schemeClr val="accent1">
                    <a:lumMod val="75000"/>
                  </a:schemeClr>
                </a:solidFill>
                <a:latin typeface="Trebuchet MS" panose="020B0603020202020204" pitchFamily="34" charset="0"/>
              </a:rPr>
              <a:t>() </a:t>
            </a:r>
          </a:p>
        </p:txBody>
      </p:sp>
      <p:pic>
        <p:nvPicPr>
          <p:cNvPr id="4" name="Picture 3">
            <a:extLst>
              <a:ext uri="{FF2B5EF4-FFF2-40B4-BE49-F238E27FC236}">
                <a16:creationId xmlns:a16="http://schemas.microsoft.com/office/drawing/2014/main" id="{2E91D75E-7185-A3F1-47AA-314395ABDCCC}"/>
              </a:ext>
            </a:extLst>
          </p:cNvPr>
          <p:cNvPicPr>
            <a:picLocks noChangeAspect="1"/>
          </p:cNvPicPr>
          <p:nvPr/>
        </p:nvPicPr>
        <p:blipFill rotWithShape="1">
          <a:blip r:embed="rId3"/>
          <a:srcRect t="66978"/>
          <a:stretch/>
        </p:blipFill>
        <p:spPr>
          <a:xfrm>
            <a:off x="1044571" y="2056039"/>
            <a:ext cx="7054857" cy="1433473"/>
          </a:xfrm>
          <a:prstGeom prst="rect">
            <a:avLst/>
          </a:prstGeom>
        </p:spPr>
      </p:pic>
      <p:sp>
        <p:nvSpPr>
          <p:cNvPr id="5" name="TextBox 4">
            <a:extLst>
              <a:ext uri="{FF2B5EF4-FFF2-40B4-BE49-F238E27FC236}">
                <a16:creationId xmlns:a16="http://schemas.microsoft.com/office/drawing/2014/main" id="{09768D12-D85F-5EFF-FDFA-66D2609A4557}"/>
              </a:ext>
            </a:extLst>
          </p:cNvPr>
          <p:cNvSpPr txBox="1"/>
          <p:nvPr/>
        </p:nvSpPr>
        <p:spPr>
          <a:xfrm>
            <a:off x="6429807" y="3630705"/>
            <a:ext cx="2062011" cy="129397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Moving on,</a:t>
            </a:r>
          </a:p>
          <a:p>
            <a:r>
              <a:rPr lang="en-IN" dirty="0">
                <a:solidFill>
                  <a:schemeClr val="tx1"/>
                </a:solidFill>
                <a:latin typeface="Avenir Next LT Pro" panose="020B0504020202020204" pitchFamily="34" charset="0"/>
              </a:rPr>
              <a:t>If the user choose option as 2, </a:t>
            </a:r>
            <a:r>
              <a:rPr lang="en-IN" dirty="0" err="1">
                <a:solidFill>
                  <a:schemeClr val="tx1"/>
                </a:solidFill>
                <a:latin typeface="Avenir Next LT Pro" panose="020B0504020202020204" pitchFamily="34" charset="0"/>
              </a:rPr>
              <a:t>eraseLastChar</a:t>
            </a:r>
            <a:r>
              <a:rPr lang="en-IN" dirty="0">
                <a:solidFill>
                  <a:schemeClr val="tx1"/>
                </a:solidFill>
                <a:latin typeface="Avenir Next LT Pro" panose="020B0504020202020204" pitchFamily="34" charset="0"/>
              </a:rPr>
              <a:t> option is performed.</a:t>
            </a:r>
          </a:p>
        </p:txBody>
      </p:sp>
    </p:spTree>
    <p:extLst>
      <p:ext uri="{BB962C8B-B14F-4D97-AF65-F5344CB8AC3E}">
        <p14:creationId xmlns:p14="http://schemas.microsoft.com/office/powerpoint/2010/main" val="275078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7" name="Picture 6">
            <a:extLst>
              <a:ext uri="{FF2B5EF4-FFF2-40B4-BE49-F238E27FC236}">
                <a16:creationId xmlns:a16="http://schemas.microsoft.com/office/drawing/2014/main" id="{17C18937-A0AA-1A6E-7395-29C3F031483E}"/>
              </a:ext>
            </a:extLst>
          </p:cNvPr>
          <p:cNvPicPr>
            <a:picLocks noChangeAspect="1"/>
          </p:cNvPicPr>
          <p:nvPr/>
        </p:nvPicPr>
        <p:blipFill>
          <a:blip r:embed="rId3"/>
          <a:stretch>
            <a:fillRect/>
          </a:stretch>
        </p:blipFill>
        <p:spPr>
          <a:xfrm>
            <a:off x="1188093" y="1174318"/>
            <a:ext cx="6767814" cy="3628527"/>
          </a:xfrm>
          <a:prstGeom prst="rect">
            <a:avLst/>
          </a:prstGeom>
        </p:spPr>
      </p:pic>
      <p:sp>
        <p:nvSpPr>
          <p:cNvPr id="3" name="Title 2">
            <a:extLst>
              <a:ext uri="{FF2B5EF4-FFF2-40B4-BE49-F238E27FC236}">
                <a16:creationId xmlns:a16="http://schemas.microsoft.com/office/drawing/2014/main" id="{71F95ADF-94B0-4364-71FA-B4D7C9D75502}"/>
              </a:ext>
            </a:extLst>
          </p:cNvPr>
          <p:cNvSpPr>
            <a:spLocks noGrp="1"/>
          </p:cNvSpPr>
          <p:nvPr>
            <p:ph type="title"/>
          </p:nvPr>
        </p:nvSpPr>
        <p:spPr>
          <a:xfrm>
            <a:off x="723070" y="170850"/>
            <a:ext cx="7983900" cy="572700"/>
          </a:xfrm>
        </p:spPr>
        <p:txBody>
          <a:bodyPr/>
          <a:lstStyle/>
          <a:p>
            <a:pPr algn="ctr"/>
            <a:r>
              <a:rPr lang="en-IN" sz="2000" dirty="0">
                <a:solidFill>
                  <a:schemeClr val="accent1">
                    <a:lumMod val="75000"/>
                  </a:schemeClr>
                </a:solidFill>
                <a:latin typeface="Trebuchet MS" panose="020B0603020202020204" pitchFamily="34" charset="0"/>
              </a:rPr>
              <a:t>Printing the String after operations and returning it’s current Length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3" name="Title 2">
            <a:extLst>
              <a:ext uri="{FF2B5EF4-FFF2-40B4-BE49-F238E27FC236}">
                <a16:creationId xmlns:a16="http://schemas.microsoft.com/office/drawing/2014/main" id="{25098B3B-6ACF-6874-1F43-54F75022A99E}"/>
              </a:ext>
            </a:extLst>
          </p:cNvPr>
          <p:cNvSpPr>
            <a:spLocks noGrp="1"/>
          </p:cNvSpPr>
          <p:nvPr>
            <p:ph type="title"/>
          </p:nvPr>
        </p:nvSpPr>
        <p:spPr>
          <a:xfrm>
            <a:off x="702900" y="217914"/>
            <a:ext cx="7738200" cy="572700"/>
          </a:xfrm>
        </p:spPr>
        <p:txBody>
          <a:bodyPr/>
          <a:lstStyle/>
          <a:p>
            <a:pPr algn="ctr"/>
            <a:r>
              <a:rPr lang="en-IN" sz="2800" dirty="0" err="1">
                <a:solidFill>
                  <a:schemeClr val="accent1">
                    <a:lumMod val="75000"/>
                  </a:schemeClr>
                </a:solidFill>
                <a:latin typeface="Trebuchet MS" panose="020B0603020202020204" pitchFamily="34" charset="0"/>
              </a:rPr>
              <a:t>setCharAt</a:t>
            </a:r>
            <a:endParaRPr lang="en-IN" sz="2800" dirty="0">
              <a:solidFill>
                <a:schemeClr val="accent1">
                  <a:lumMod val="75000"/>
                </a:schemeClr>
              </a:solidFill>
              <a:latin typeface="Trebuchet MS" panose="020B0603020202020204" pitchFamily="34" charset="0"/>
            </a:endParaRPr>
          </a:p>
        </p:txBody>
      </p:sp>
      <p:pic>
        <p:nvPicPr>
          <p:cNvPr id="4" name="Picture 3">
            <a:extLst>
              <a:ext uri="{FF2B5EF4-FFF2-40B4-BE49-F238E27FC236}">
                <a16:creationId xmlns:a16="http://schemas.microsoft.com/office/drawing/2014/main" id="{BFE55747-F421-B89B-4FB1-066601336B9C}"/>
              </a:ext>
            </a:extLst>
          </p:cNvPr>
          <p:cNvPicPr>
            <a:picLocks noChangeAspect="1"/>
          </p:cNvPicPr>
          <p:nvPr/>
        </p:nvPicPr>
        <p:blipFill>
          <a:blip r:embed="rId3"/>
          <a:stretch>
            <a:fillRect/>
          </a:stretch>
        </p:blipFill>
        <p:spPr>
          <a:xfrm>
            <a:off x="531159" y="914112"/>
            <a:ext cx="8081682" cy="41423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3" name="Picture 2">
            <a:extLst>
              <a:ext uri="{FF2B5EF4-FFF2-40B4-BE49-F238E27FC236}">
                <a16:creationId xmlns:a16="http://schemas.microsoft.com/office/drawing/2014/main" id="{017F22DA-0236-0E6F-93CD-FCF6D76693C6}"/>
              </a:ext>
            </a:extLst>
          </p:cNvPr>
          <p:cNvPicPr>
            <a:picLocks noChangeAspect="1"/>
          </p:cNvPicPr>
          <p:nvPr/>
        </p:nvPicPr>
        <p:blipFill>
          <a:blip r:embed="rId3"/>
          <a:stretch>
            <a:fillRect/>
          </a:stretch>
        </p:blipFill>
        <p:spPr>
          <a:xfrm>
            <a:off x="679077" y="1425775"/>
            <a:ext cx="4861111" cy="3208210"/>
          </a:xfrm>
          <a:prstGeom prst="rect">
            <a:avLst/>
          </a:prstGeom>
        </p:spPr>
      </p:pic>
      <p:pic>
        <p:nvPicPr>
          <p:cNvPr id="6" name="Picture 5">
            <a:extLst>
              <a:ext uri="{FF2B5EF4-FFF2-40B4-BE49-F238E27FC236}">
                <a16:creationId xmlns:a16="http://schemas.microsoft.com/office/drawing/2014/main" id="{7466BF5F-26E0-C0E3-F93D-635BD34A190B}"/>
              </a:ext>
            </a:extLst>
          </p:cNvPr>
          <p:cNvPicPr>
            <a:picLocks noChangeAspect="1"/>
          </p:cNvPicPr>
          <p:nvPr/>
        </p:nvPicPr>
        <p:blipFill rotWithShape="1">
          <a:blip r:embed="rId4"/>
          <a:srcRect t="88791"/>
          <a:stretch/>
        </p:blipFill>
        <p:spPr>
          <a:xfrm>
            <a:off x="679077" y="961465"/>
            <a:ext cx="8081682" cy="464310"/>
          </a:xfrm>
          <a:prstGeom prst="rect">
            <a:avLst/>
          </a:prstGeom>
        </p:spPr>
      </p:pic>
      <p:sp>
        <p:nvSpPr>
          <p:cNvPr id="7" name="TextBox 6">
            <a:extLst>
              <a:ext uri="{FF2B5EF4-FFF2-40B4-BE49-F238E27FC236}">
                <a16:creationId xmlns:a16="http://schemas.microsoft.com/office/drawing/2014/main" id="{00ECE396-6B9D-800F-8637-900E795BA2CF}"/>
              </a:ext>
            </a:extLst>
          </p:cNvPr>
          <p:cNvSpPr txBox="1"/>
          <p:nvPr/>
        </p:nvSpPr>
        <p:spPr>
          <a:xfrm>
            <a:off x="5703665" y="3419719"/>
            <a:ext cx="2062011" cy="1055608"/>
          </a:xfrm>
          <a:prstGeom prst="round2DiagRect">
            <a:avLst>
              <a:gd name="adj1" fmla="val 0"/>
              <a:gd name="adj2" fmla="val 37579"/>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If the user doesn’t choose any option, the program goes to the else case.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subTitle" idx="1"/>
          </p:nvPr>
        </p:nvSpPr>
        <p:spPr>
          <a:xfrm>
            <a:off x="6110706" y="697666"/>
            <a:ext cx="2448000" cy="3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800" dirty="0">
                <a:solidFill>
                  <a:schemeClr val="accent2">
                    <a:lumMod val="50000"/>
                  </a:schemeClr>
                </a:solidFill>
              </a:rPr>
              <a:t>String Library in JACK</a:t>
            </a:r>
            <a:endParaRPr sz="1800" dirty="0">
              <a:solidFill>
                <a:schemeClr val="accent2">
                  <a:lumMod val="50000"/>
                </a:schemeClr>
              </a:solidFill>
            </a:endParaRPr>
          </a:p>
        </p:txBody>
      </p:sp>
      <p:sp>
        <p:nvSpPr>
          <p:cNvPr id="271" name="Google Shape;271;p35"/>
          <p:cNvSpPr txBox="1">
            <a:spLocks noGrp="1"/>
          </p:cNvSpPr>
          <p:nvPr>
            <p:ph type="subTitle" idx="3"/>
          </p:nvPr>
        </p:nvSpPr>
        <p:spPr>
          <a:xfrm>
            <a:off x="6110706" y="2239538"/>
            <a:ext cx="2448000" cy="3591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buFont typeface="Arial"/>
            </a:pPr>
            <a:r>
              <a:rPr lang="en-IN" sz="1800" dirty="0">
                <a:solidFill>
                  <a:schemeClr val="accent3">
                    <a:lumMod val="75000"/>
                  </a:schemeClr>
                </a:solidFill>
              </a:rPr>
              <a:t>Assembler</a:t>
            </a:r>
            <a:endParaRPr sz="1800" dirty="0">
              <a:solidFill>
                <a:schemeClr val="accent3">
                  <a:lumMod val="75000"/>
                </a:schemeClr>
              </a:solidFill>
            </a:endParaRPr>
          </a:p>
        </p:txBody>
      </p:sp>
      <p:sp>
        <p:nvSpPr>
          <p:cNvPr id="273" name="Google Shape;273;p35"/>
          <p:cNvSpPr txBox="1">
            <a:spLocks noGrp="1"/>
          </p:cNvSpPr>
          <p:nvPr>
            <p:ph type="subTitle" idx="5"/>
          </p:nvPr>
        </p:nvSpPr>
        <p:spPr>
          <a:xfrm>
            <a:off x="6110706" y="3707691"/>
            <a:ext cx="2448000" cy="3591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buFont typeface="Arial"/>
            </a:pPr>
            <a:r>
              <a:rPr lang="en-IN" sz="1800" dirty="0">
                <a:solidFill>
                  <a:schemeClr val="accent2">
                    <a:lumMod val="50000"/>
                  </a:schemeClr>
                </a:solidFill>
              </a:rPr>
              <a:t>Dumping in </a:t>
            </a:r>
            <a:r>
              <a:rPr lang="en-IN" sz="1800" dirty="0" err="1">
                <a:solidFill>
                  <a:schemeClr val="accent2">
                    <a:lumMod val="50000"/>
                  </a:schemeClr>
                </a:solidFill>
              </a:rPr>
              <a:t>RAM.hdl</a:t>
            </a:r>
            <a:endParaRPr sz="1800" dirty="0">
              <a:solidFill>
                <a:schemeClr val="accent2">
                  <a:lumMod val="50000"/>
                </a:schemeClr>
              </a:solidFill>
            </a:endParaRPr>
          </a:p>
        </p:txBody>
      </p:sp>
      <p:sp>
        <p:nvSpPr>
          <p:cNvPr id="275" name="Google Shape;275;p35"/>
          <p:cNvSpPr txBox="1">
            <a:spLocks noGrp="1"/>
          </p:cNvSpPr>
          <p:nvPr>
            <p:ph type="title"/>
          </p:nvPr>
        </p:nvSpPr>
        <p:spPr>
          <a:xfrm>
            <a:off x="766074" y="1534463"/>
            <a:ext cx="3207531" cy="23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Implementation Agenda</a:t>
            </a:r>
            <a:endParaRPr sz="2400" dirty="0"/>
          </a:p>
        </p:txBody>
      </p:sp>
      <p:sp>
        <p:nvSpPr>
          <p:cNvPr id="276" name="Google Shape;276;p35"/>
          <p:cNvSpPr txBox="1">
            <a:spLocks noGrp="1"/>
          </p:cNvSpPr>
          <p:nvPr>
            <p:ph type="title" idx="4294967295"/>
          </p:nvPr>
        </p:nvSpPr>
        <p:spPr>
          <a:xfrm>
            <a:off x="4887550" y="724100"/>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1.</a:t>
            </a:r>
            <a:endParaRPr sz="2800"/>
          </a:p>
        </p:txBody>
      </p:sp>
      <p:sp>
        <p:nvSpPr>
          <p:cNvPr id="277" name="Google Shape;277;p35"/>
          <p:cNvSpPr txBox="1">
            <a:spLocks noGrp="1"/>
          </p:cNvSpPr>
          <p:nvPr>
            <p:ph type="title" idx="4294967295"/>
          </p:nvPr>
        </p:nvSpPr>
        <p:spPr>
          <a:xfrm>
            <a:off x="4887550" y="2129138"/>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2.</a:t>
            </a:r>
            <a:endParaRPr sz="2800"/>
          </a:p>
        </p:txBody>
      </p:sp>
      <p:sp>
        <p:nvSpPr>
          <p:cNvPr id="278" name="Google Shape;278;p35"/>
          <p:cNvSpPr txBox="1">
            <a:spLocks noGrp="1"/>
          </p:cNvSpPr>
          <p:nvPr>
            <p:ph type="title" idx="4294967295"/>
          </p:nvPr>
        </p:nvSpPr>
        <p:spPr>
          <a:xfrm>
            <a:off x="4887550" y="3534188"/>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3.</a:t>
            </a:r>
            <a:endParaRPr sz="2800"/>
          </a:p>
        </p:txBody>
      </p:sp>
      <p:sp>
        <p:nvSpPr>
          <p:cNvPr id="279" name="Google Shape;279;p35"/>
          <p:cNvSpPr/>
          <p:nvPr/>
        </p:nvSpPr>
        <p:spPr>
          <a:xfrm>
            <a:off x="4887550" y="2129127"/>
            <a:ext cx="821100" cy="821100"/>
          </a:xfrm>
          <a:prstGeom prst="round1Rect">
            <a:avLst>
              <a:gd name="adj" fmla="val 16667"/>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0" name="Google Shape;280;p35"/>
          <p:cNvSpPr/>
          <p:nvPr/>
        </p:nvSpPr>
        <p:spPr>
          <a:xfrm>
            <a:off x="4887550" y="717173"/>
            <a:ext cx="821100" cy="821100"/>
          </a:xfrm>
          <a:prstGeom prst="round1Rect">
            <a:avLst>
              <a:gd name="adj" fmla="val 16667"/>
            </a:avLst>
          </a:prstGeom>
          <a:solidFill>
            <a:srgbClr val="FBBC0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1" name="Google Shape;281;p35"/>
          <p:cNvSpPr/>
          <p:nvPr/>
        </p:nvSpPr>
        <p:spPr>
          <a:xfrm>
            <a:off x="4887550" y="3534176"/>
            <a:ext cx="821100" cy="8211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2" name="Google Shape;282;p35"/>
          <p:cNvSpPr txBox="1">
            <a:spLocks noGrp="1"/>
          </p:cNvSpPr>
          <p:nvPr>
            <p:ph type="title" idx="4294967295"/>
          </p:nvPr>
        </p:nvSpPr>
        <p:spPr>
          <a:xfrm>
            <a:off x="4887550" y="834450"/>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1.</a:t>
            </a:r>
            <a:endParaRPr sz="2800"/>
          </a:p>
        </p:txBody>
      </p:sp>
      <p:sp>
        <p:nvSpPr>
          <p:cNvPr id="283" name="Google Shape;283;p35"/>
          <p:cNvSpPr txBox="1">
            <a:spLocks noGrp="1"/>
          </p:cNvSpPr>
          <p:nvPr>
            <p:ph type="title" idx="4294967295"/>
          </p:nvPr>
        </p:nvSpPr>
        <p:spPr>
          <a:xfrm>
            <a:off x="4887550" y="2239538"/>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2.</a:t>
            </a:r>
            <a:endParaRPr sz="2800"/>
          </a:p>
        </p:txBody>
      </p:sp>
      <p:sp>
        <p:nvSpPr>
          <p:cNvPr id="284" name="Google Shape;284;p35"/>
          <p:cNvSpPr txBox="1">
            <a:spLocks noGrp="1"/>
          </p:cNvSpPr>
          <p:nvPr>
            <p:ph type="title" idx="4294967295"/>
          </p:nvPr>
        </p:nvSpPr>
        <p:spPr>
          <a:xfrm>
            <a:off x="4887550" y="3644646"/>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3.</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12" name="Title 2">
            <a:extLst>
              <a:ext uri="{FF2B5EF4-FFF2-40B4-BE49-F238E27FC236}">
                <a16:creationId xmlns:a16="http://schemas.microsoft.com/office/drawing/2014/main" id="{FED3B47F-B85D-699D-0F4E-102260094EA5}"/>
              </a:ext>
            </a:extLst>
          </p:cNvPr>
          <p:cNvSpPr>
            <a:spLocks noGrp="1"/>
          </p:cNvSpPr>
          <p:nvPr>
            <p:ph type="title"/>
          </p:nvPr>
        </p:nvSpPr>
        <p:spPr>
          <a:xfrm>
            <a:off x="138123" y="264980"/>
            <a:ext cx="8158712" cy="572700"/>
          </a:xfrm>
        </p:spPr>
        <p:txBody>
          <a:bodyPr/>
          <a:lstStyle/>
          <a:p>
            <a:pPr algn="ctr"/>
            <a:r>
              <a:rPr lang="en-IN" sz="2000" dirty="0">
                <a:solidFill>
                  <a:schemeClr val="accent1">
                    <a:lumMod val="75000"/>
                  </a:schemeClr>
                </a:solidFill>
                <a:latin typeface="Trebuchet MS" panose="020B0603020202020204" pitchFamily="34" charset="0"/>
              </a:rPr>
              <a:t>If the Length specified by user is </a:t>
            </a:r>
            <a:r>
              <a:rPr lang="en-IN" sz="2000" i="1" dirty="0">
                <a:solidFill>
                  <a:schemeClr val="accent1">
                    <a:lumMod val="75000"/>
                  </a:schemeClr>
                </a:solidFill>
                <a:latin typeface="Trebuchet MS" panose="020B0603020202020204" pitchFamily="34" charset="0"/>
              </a:rPr>
              <a:t>0</a:t>
            </a:r>
            <a:r>
              <a:rPr lang="en-IN" sz="2000" dirty="0">
                <a:solidFill>
                  <a:schemeClr val="accent1">
                    <a:lumMod val="75000"/>
                  </a:schemeClr>
                </a:solidFill>
                <a:latin typeface="Trebuchet MS" panose="020B0603020202020204" pitchFamily="34" charset="0"/>
              </a:rPr>
              <a:t> following message is printed: </a:t>
            </a:r>
          </a:p>
        </p:txBody>
      </p:sp>
      <p:pic>
        <p:nvPicPr>
          <p:cNvPr id="4" name="Picture 3">
            <a:extLst>
              <a:ext uri="{FF2B5EF4-FFF2-40B4-BE49-F238E27FC236}">
                <a16:creationId xmlns:a16="http://schemas.microsoft.com/office/drawing/2014/main" id="{15B021B7-F410-9E9C-AA99-EDDC99CCD2E3}"/>
              </a:ext>
            </a:extLst>
          </p:cNvPr>
          <p:cNvPicPr>
            <a:picLocks noChangeAspect="1"/>
          </p:cNvPicPr>
          <p:nvPr/>
        </p:nvPicPr>
        <p:blipFill>
          <a:blip r:embed="rId3"/>
          <a:stretch>
            <a:fillRect/>
          </a:stretch>
        </p:blipFill>
        <p:spPr>
          <a:xfrm>
            <a:off x="502501" y="1413039"/>
            <a:ext cx="8138997" cy="2922540"/>
          </a:xfrm>
          <a:prstGeom prst="rect">
            <a:avLst/>
          </a:prstGeom>
        </p:spPr>
      </p:pic>
      <p:sp>
        <p:nvSpPr>
          <p:cNvPr id="5" name="TextBox 4">
            <a:extLst>
              <a:ext uri="{FF2B5EF4-FFF2-40B4-BE49-F238E27FC236}">
                <a16:creationId xmlns:a16="http://schemas.microsoft.com/office/drawing/2014/main" id="{08A19C2E-5B80-6267-4404-F359003C24B6}"/>
              </a:ext>
            </a:extLst>
          </p:cNvPr>
          <p:cNvSpPr txBox="1"/>
          <p:nvPr/>
        </p:nvSpPr>
        <p:spPr>
          <a:xfrm>
            <a:off x="6429807" y="3568454"/>
            <a:ext cx="2062011" cy="129397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Dispose() function is called to dispose off the string and deallocate it from Memory.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113580" y="1776253"/>
            <a:ext cx="6776485" cy="1323439"/>
          </a:xfrm>
          <a:prstGeom prst="rect">
            <a:avLst/>
          </a:prstGeom>
          <a:noFill/>
        </p:spPr>
        <p:txBody>
          <a:bodyPr wrap="square" rtlCol="0">
            <a:spAutoFit/>
          </a:bodyPr>
          <a:lstStyle/>
          <a:p>
            <a:pPr algn="ctr"/>
            <a:r>
              <a:rPr lang="en-US" sz="8000" dirty="0">
                <a:solidFill>
                  <a:schemeClr val="accent3">
                    <a:lumMod val="75000"/>
                  </a:schemeClr>
                </a:solidFill>
                <a:latin typeface="Arvo" panose="020B0604020202020204" charset="0"/>
              </a:rPr>
              <a:t>VM </a:t>
            </a:r>
            <a:r>
              <a:rPr lang="en-US" sz="8000" dirty="0">
                <a:solidFill>
                  <a:schemeClr val="accent1">
                    <a:lumMod val="75000"/>
                  </a:schemeClr>
                </a:solidFill>
                <a:latin typeface="Arvo" panose="020B0604020202020204" charset="0"/>
              </a:rPr>
              <a:t>Code</a:t>
            </a:r>
            <a:endParaRPr lang="en-IN" sz="8000" dirty="0">
              <a:solidFill>
                <a:schemeClr val="accent1">
                  <a:lumMod val="75000"/>
                </a:schemeClr>
              </a:solidFill>
              <a:latin typeface="Arvo" panose="020B0604020202020204" charset="0"/>
            </a:endParaRPr>
          </a:p>
        </p:txBody>
      </p:sp>
    </p:spTree>
    <p:extLst>
      <p:ext uri="{BB962C8B-B14F-4D97-AF65-F5344CB8AC3E}">
        <p14:creationId xmlns:p14="http://schemas.microsoft.com/office/powerpoint/2010/main" val="8709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94125" y="281670"/>
            <a:ext cx="77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VM code</a:t>
            </a:r>
            <a:endParaRPr dirty="0"/>
          </a:p>
        </p:txBody>
      </p:sp>
      <p:sp>
        <p:nvSpPr>
          <p:cNvPr id="234" name="Google Shape;234;p33"/>
          <p:cNvSpPr txBox="1">
            <a:spLocks noGrp="1"/>
          </p:cNvSpPr>
          <p:nvPr>
            <p:ph type="subTitle" idx="1"/>
          </p:nvPr>
        </p:nvSpPr>
        <p:spPr>
          <a:xfrm>
            <a:off x="702925" y="1133350"/>
            <a:ext cx="7738200" cy="3856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VM code:  </a:t>
            </a:r>
            <a:r>
              <a:rPr lang="en-US" sz="1400" dirty="0">
                <a:solidFill>
                  <a:schemeClr val="tx1"/>
                </a:solidFill>
              </a:rPr>
              <a:t>the VM language consists of arithmetic, memory access, </a:t>
            </a:r>
            <a:r>
              <a:rPr lang="en-US" sz="1400" dirty="0" err="1">
                <a:solidFill>
                  <a:schemeClr val="tx1"/>
                </a:solidFill>
              </a:rPr>
              <a:t>programflow</a:t>
            </a:r>
            <a:r>
              <a:rPr lang="en-US" sz="1400" dirty="0">
                <a:solidFill>
                  <a:schemeClr val="tx1"/>
                </a:solidFill>
              </a:rPr>
              <a:t>, and subroutine calling operations. Which deals with stack operations.</a:t>
            </a:r>
          </a:p>
          <a:p>
            <a:pPr marL="0" lvl="0" indent="0" algn="l" rtl="0">
              <a:spcBef>
                <a:spcPts val="0"/>
              </a:spcBef>
              <a:spcAft>
                <a:spcPts val="0"/>
              </a:spcAft>
              <a:buClr>
                <a:schemeClr val="dk1"/>
              </a:buClr>
              <a:buSzPts val="1100"/>
              <a:buFont typeface="Arial"/>
              <a:buNone/>
            </a:pPr>
            <a:endParaRPr lang="en-US" sz="1400" b="1" dirty="0">
              <a:solidFill>
                <a:schemeClr val="tx1"/>
              </a:solidFill>
            </a:endParaRPr>
          </a:p>
          <a:p>
            <a:pPr marL="0" lvl="0" indent="0" algn="l" rtl="0">
              <a:spcBef>
                <a:spcPts val="0"/>
              </a:spcBef>
              <a:spcAft>
                <a:spcPts val="0"/>
              </a:spcAft>
              <a:buClr>
                <a:schemeClr val="dk1"/>
              </a:buClr>
              <a:buSzPts val="1100"/>
            </a:pPr>
            <a:r>
              <a:rPr lang="en-US" sz="1400" dirty="0">
                <a:solidFill>
                  <a:schemeClr val="tx1"/>
                </a:solidFill>
              </a:rPr>
              <a:t>all operations are done on a stack. It is also function-based. Each function has its own stand-alone code and is separately handled. The VM language has a single 16-bit data type that can be used as an integer, a Boolean, or a pointer. </a:t>
            </a:r>
          </a:p>
          <a:p>
            <a:pPr marL="0" lvl="0" indent="0" algn="l" rtl="0">
              <a:spcBef>
                <a:spcPts val="0"/>
              </a:spcBef>
              <a:spcAft>
                <a:spcPts val="0"/>
              </a:spcAft>
              <a:buClr>
                <a:schemeClr val="dk1"/>
              </a:buClr>
              <a:buSzPts val="1100"/>
            </a:pPr>
            <a:endParaRPr lang="en-US" sz="1400" dirty="0">
              <a:solidFill>
                <a:schemeClr val="tx1"/>
              </a:solidFill>
            </a:endParaRPr>
          </a:p>
          <a:p>
            <a:pPr marL="0" lvl="0" indent="0" algn="l" rtl="0">
              <a:spcBef>
                <a:spcPts val="0"/>
              </a:spcBef>
              <a:spcAft>
                <a:spcPts val="0"/>
              </a:spcAft>
              <a:buClr>
                <a:schemeClr val="dk1"/>
              </a:buClr>
              <a:buSzPts val="1100"/>
            </a:pPr>
            <a:r>
              <a:rPr lang="en-US" sz="1400" dirty="0">
                <a:solidFill>
                  <a:schemeClr val="tx1"/>
                </a:solidFill>
              </a:rPr>
              <a:t>The language consists of four types of commands:</a:t>
            </a:r>
          </a:p>
          <a:p>
            <a:pPr marL="0" lvl="0" indent="0" algn="l" rtl="0">
              <a:spcBef>
                <a:spcPts val="0"/>
              </a:spcBef>
              <a:spcAft>
                <a:spcPts val="0"/>
              </a:spcAft>
              <a:buClr>
                <a:schemeClr val="dk1"/>
              </a:buClr>
              <a:buSzPts val="1100"/>
            </a:pPr>
            <a:endParaRPr lang="en-US" sz="1400" b="1" dirty="0">
              <a:solidFill>
                <a:schemeClr val="tx1"/>
              </a:solidFill>
            </a:endParaRP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lumMod val="95000"/>
                    <a:lumOff val="5000"/>
                  </a:schemeClr>
                </a:solidFill>
              </a:rPr>
              <a:t>Arithmetic commands:  </a:t>
            </a:r>
            <a:r>
              <a:rPr lang="en-US" sz="1400" dirty="0">
                <a:solidFill>
                  <a:schemeClr val="tx1"/>
                </a:solidFill>
              </a:rPr>
              <a:t>perform arithmetic and logical operations on the stack. </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Memory access commands: </a:t>
            </a:r>
            <a:r>
              <a:rPr lang="en-US" sz="1400" dirty="0">
                <a:solidFill>
                  <a:schemeClr val="tx1"/>
                </a:solidFill>
              </a:rPr>
              <a:t>transfer data between the stack and virtual memory segments.</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Program flow commands: </a:t>
            </a:r>
            <a:r>
              <a:rPr lang="en-US" sz="1400" dirty="0">
                <a:solidFill>
                  <a:schemeClr val="tx1"/>
                </a:solidFill>
              </a:rPr>
              <a:t>facilitate conditional and unconditional branching operations. </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Function calling commands: </a:t>
            </a:r>
            <a:r>
              <a:rPr lang="en-US" sz="1400" dirty="0">
                <a:solidFill>
                  <a:schemeClr val="tx1"/>
                </a:solidFill>
              </a:rPr>
              <a:t>call functions and return from them. </a:t>
            </a:r>
          </a:p>
          <a:p>
            <a:pPr marL="0" lvl="0" indent="0" algn="l" rtl="0">
              <a:spcBef>
                <a:spcPts val="0"/>
              </a:spcBef>
              <a:spcAft>
                <a:spcPts val="0"/>
              </a:spcAft>
              <a:buClr>
                <a:schemeClr val="dk1"/>
              </a:buClr>
              <a:buSzPts val="1100"/>
              <a:buFont typeface="Arial"/>
              <a:buNone/>
            </a:pPr>
            <a:endParaRPr lang="en-US" b="1" dirty="0"/>
          </a:p>
          <a:p>
            <a:pPr marL="171450" lvl="0" indent="-171450" algn="l" rtl="0">
              <a:spcBef>
                <a:spcPts val="0"/>
              </a:spcBef>
              <a:spcAft>
                <a:spcPts val="0"/>
              </a:spcAft>
              <a:buClr>
                <a:schemeClr val="dk1"/>
              </a:buClr>
              <a:buSzPts val="1100"/>
              <a:buFont typeface="Wingdings" panose="05000000000000000000" pitchFamily="2" charset="2"/>
              <a:buChar char="q"/>
            </a:pPr>
            <a:endParaRPr lang="en-US" b="1" dirty="0">
              <a:solidFill>
                <a:schemeClr val="tx1"/>
              </a:solidFill>
            </a:endParaRPr>
          </a:p>
          <a:p>
            <a:pPr marL="0" lvl="0" indent="0" algn="l" rtl="0">
              <a:spcBef>
                <a:spcPts val="0"/>
              </a:spcBef>
              <a:spcAft>
                <a:spcPts val="0"/>
              </a:spcAft>
              <a:buClr>
                <a:schemeClr val="dk1"/>
              </a:buClr>
              <a:buSzPts val="1100"/>
              <a:buFont typeface="Arial"/>
              <a:buNone/>
            </a:pPr>
            <a:endParaRPr b="1" dirty="0"/>
          </a:p>
        </p:txBody>
      </p:sp>
    </p:spTree>
    <p:extLst>
      <p:ext uri="{BB962C8B-B14F-4D97-AF65-F5344CB8AC3E}">
        <p14:creationId xmlns:p14="http://schemas.microsoft.com/office/powerpoint/2010/main" val="372290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4409C5-A985-CA49-7C5F-C35B885A57A2}"/>
              </a:ext>
            </a:extLst>
          </p:cNvPr>
          <p:cNvSpPr txBox="1"/>
          <p:nvPr/>
        </p:nvSpPr>
        <p:spPr>
          <a:xfrm>
            <a:off x="697579" y="2119944"/>
            <a:ext cx="7641266" cy="1661993"/>
          </a:xfrm>
          <a:prstGeom prst="rect">
            <a:avLst/>
          </a:prstGeom>
          <a:noFill/>
        </p:spPr>
        <p:txBody>
          <a:bodyPr wrap="square" rtlCol="0">
            <a:spAutoFit/>
          </a:bodyPr>
          <a:lstStyle/>
          <a:p>
            <a:pPr marL="0" lvl="0" indent="0" algn="l" rtl="0">
              <a:spcBef>
                <a:spcPts val="0"/>
              </a:spcBef>
              <a:spcAft>
                <a:spcPts val="0"/>
              </a:spcAft>
              <a:buClr>
                <a:schemeClr val="dk1"/>
              </a:buClr>
              <a:buSzPts val="1100"/>
              <a:buFont typeface="Arial"/>
              <a:buNone/>
            </a:pPr>
            <a:r>
              <a:rPr lang="en-US" b="1" dirty="0">
                <a:solidFill>
                  <a:schemeClr val="accent1"/>
                </a:solidFill>
              </a:rPr>
              <a:t>VM emulator: </a:t>
            </a:r>
            <a:r>
              <a:rPr lang="en-US" dirty="0">
                <a:solidFill>
                  <a:schemeClr val="tx1"/>
                </a:solidFill>
              </a:rPr>
              <a:t>Once a high-level program is compiled into VM code, the program can run on any hardware platform equipped with a suitable VM implementation. In this chapter we start building the VM implementation on the Hack platform and use a VM emulator.</a:t>
            </a:r>
            <a:endParaRPr lang="en-US" b="1" dirty="0">
              <a:solidFill>
                <a:schemeClr val="tx1"/>
              </a:solidFill>
            </a:endParaRPr>
          </a:p>
          <a:p>
            <a:pPr marL="0" lvl="0" indent="0" algn="l" rtl="0">
              <a:spcBef>
                <a:spcPts val="0"/>
              </a:spcBef>
              <a:spcAft>
                <a:spcPts val="0"/>
              </a:spcAft>
              <a:buClr>
                <a:schemeClr val="dk1"/>
              </a:buClr>
              <a:buSzPts val="1100"/>
              <a:buFont typeface="Arial"/>
              <a:buNone/>
            </a:pPr>
            <a:r>
              <a:rPr lang="en-US" b="1" dirty="0"/>
              <a:t>    </a:t>
            </a:r>
          </a:p>
          <a:p>
            <a:pPr marL="0" lvl="0" indent="0" algn="l" rtl="0">
              <a:spcBef>
                <a:spcPts val="0"/>
              </a:spcBef>
              <a:spcAft>
                <a:spcPts val="0"/>
              </a:spcAft>
              <a:buClr>
                <a:schemeClr val="dk1"/>
              </a:buClr>
              <a:buSzPts val="1100"/>
              <a:buFont typeface="Arial"/>
              <a:buNone/>
            </a:pPr>
            <a:r>
              <a:rPr lang="en-US" b="1" dirty="0">
                <a:solidFill>
                  <a:schemeClr val="accent1"/>
                </a:solidFill>
              </a:rPr>
              <a:t>VM Translator: </a:t>
            </a:r>
            <a:r>
              <a:rPr lang="en-US" dirty="0">
                <a:solidFill>
                  <a:schemeClr val="tx1"/>
                </a:solidFill>
              </a:rPr>
              <a:t>used to translate High-level language to low-level language, from VM code to  assembly code.</a:t>
            </a:r>
            <a:endParaRPr lang="en-US" b="1" dirty="0"/>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26985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906770" y="1712216"/>
            <a:ext cx="6776485" cy="1323439"/>
          </a:xfrm>
          <a:prstGeom prst="rect">
            <a:avLst/>
          </a:prstGeom>
          <a:noFill/>
        </p:spPr>
        <p:txBody>
          <a:bodyPr wrap="square" rtlCol="0">
            <a:spAutoFit/>
          </a:bodyPr>
          <a:lstStyle/>
          <a:p>
            <a:r>
              <a:rPr lang="en-US" sz="8000" dirty="0">
                <a:solidFill>
                  <a:schemeClr val="accent1">
                    <a:lumMod val="75000"/>
                  </a:schemeClr>
                </a:solidFill>
                <a:latin typeface="Arvo" panose="020B0604020202020204" charset="0"/>
              </a:rPr>
              <a:t>Assembler</a:t>
            </a:r>
            <a:endParaRPr lang="en-IN" sz="8000" dirty="0">
              <a:solidFill>
                <a:schemeClr val="accent1">
                  <a:lumMod val="75000"/>
                </a:schemeClr>
              </a:solidFill>
              <a:latin typeface="Arvo" panose="020B0604020202020204" charset="0"/>
            </a:endParaRPr>
          </a:p>
        </p:txBody>
      </p:sp>
    </p:spTree>
    <p:extLst>
      <p:ext uri="{BB962C8B-B14F-4D97-AF65-F5344CB8AC3E}">
        <p14:creationId xmlns:p14="http://schemas.microsoft.com/office/powerpoint/2010/main" val="279549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094125" y="281075"/>
            <a:ext cx="7738200" cy="572700"/>
          </a:xfrm>
          <a:prstGeom prst="rect">
            <a:avLst/>
          </a:prstGeom>
          <a:noFill/>
          <a:ln>
            <a:noFill/>
          </a:ln>
        </p:spPr>
        <p:txBody>
          <a:bodyPr spcFirstLastPara="1" wrap="square" lIns="91425" tIns="91425" rIns="91425" bIns="91425" anchor="t" anchorCtr="0">
            <a:noAutofit/>
          </a:bodyPr>
          <a:lstStyle/>
          <a:p>
            <a:pPr algn="ctr"/>
            <a:r>
              <a:rPr lang="en" sz="2800" dirty="0">
                <a:solidFill>
                  <a:schemeClr val="accent1">
                    <a:lumMod val="75000"/>
                  </a:schemeClr>
                </a:solidFill>
                <a:latin typeface="Trebuchet MS" panose="020B0603020202020204" pitchFamily="34" charset="0"/>
              </a:rPr>
              <a:t>What is an Assembler. ?</a:t>
            </a:r>
            <a:endParaRPr sz="2800" dirty="0">
              <a:solidFill>
                <a:schemeClr val="accent1">
                  <a:lumMod val="75000"/>
                </a:schemeClr>
              </a:solidFill>
              <a:latin typeface="Trebuchet MS" panose="020B0603020202020204" pitchFamily="34" charset="0"/>
            </a:endParaRPr>
          </a:p>
        </p:txBody>
      </p:sp>
      <p:grpSp>
        <p:nvGrpSpPr>
          <p:cNvPr id="515" name="Google Shape;515;p44"/>
          <p:cNvGrpSpPr/>
          <p:nvPr/>
        </p:nvGrpSpPr>
        <p:grpSpPr>
          <a:xfrm>
            <a:off x="6220205" y="1924567"/>
            <a:ext cx="693891" cy="633257"/>
            <a:chOff x="1958520" y="2302574"/>
            <a:chExt cx="359213" cy="327807"/>
          </a:xfrm>
        </p:grpSpPr>
        <p:sp>
          <p:nvSpPr>
            <p:cNvPr id="516" name="Google Shape;516;p4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4"/>
          <p:cNvGrpSpPr/>
          <p:nvPr/>
        </p:nvGrpSpPr>
        <p:grpSpPr>
          <a:xfrm>
            <a:off x="2278881" y="1896048"/>
            <a:ext cx="595926" cy="659406"/>
            <a:chOff x="1298037" y="2425727"/>
            <a:chExt cx="338364" cy="342887"/>
          </a:xfrm>
        </p:grpSpPr>
        <p:sp>
          <p:nvSpPr>
            <p:cNvPr id="520" name="Google Shape;520;p44"/>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07ED43AF-7C4C-146A-15BF-9BBF76371D7B}"/>
              </a:ext>
            </a:extLst>
          </p:cNvPr>
          <p:cNvSpPr txBox="1"/>
          <p:nvPr/>
        </p:nvSpPr>
        <p:spPr>
          <a:xfrm>
            <a:off x="1094125" y="1533517"/>
            <a:ext cx="7521180" cy="3139321"/>
          </a:xfrm>
          <a:prstGeom prst="rect">
            <a:avLst/>
          </a:prstGeom>
          <a:noFill/>
        </p:spPr>
        <p:txBody>
          <a:bodyPr wrap="square" rtlCol="0">
            <a:spAutoFit/>
          </a:bodyPr>
          <a:lstStyle/>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The Assembler is a Software that converts an assembly language code to machine code. </a:t>
            </a:r>
          </a:p>
          <a:p>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It takes basic Computer commands and converts them into Binary Code that Computer’s Processor can use to perform its Basic Operations.</a:t>
            </a:r>
          </a:p>
          <a:p>
            <a:pPr marL="285750" indent="-285750">
              <a:buFont typeface="Wingdings" panose="05000000000000000000" pitchFamily="2" charset="2"/>
              <a:buChar char="ü"/>
            </a:pPr>
            <a:endParaRPr lang="en-US" sz="1800" dirty="0">
              <a:solidFill>
                <a:schemeClr val="tx1">
                  <a:lumMod val="95000"/>
                  <a:lumOff val="5000"/>
                </a:schemeClr>
              </a:solidFill>
              <a:latin typeface="Minion Pro"/>
            </a:endParaRPr>
          </a:p>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An assembler is simple translator which </a:t>
            </a:r>
            <a:r>
              <a:rPr lang="da-DK" sz="1800" dirty="0">
                <a:latin typeface="Minion Pro"/>
              </a:rPr>
              <a:t>Handles symbols ( i, sum, LOOP, END, …)</a:t>
            </a:r>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endParaRPr lang="en-US" sz="1800" dirty="0">
              <a:solidFill>
                <a:schemeClr val="tx1">
                  <a:lumMod val="95000"/>
                  <a:lumOff val="5000"/>
                </a:schemeClr>
              </a:solidFill>
              <a:latin typeface="Minion Pro"/>
            </a:endParaRPr>
          </a:p>
          <a:p>
            <a:pPr marL="285750" indent="-285750">
              <a:buFont typeface="Wingdings" panose="05000000000000000000" pitchFamily="2" charset="2"/>
              <a:buChar char="ü"/>
            </a:pPr>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endParaRPr lang="en-IN" sz="1800" dirty="0"/>
          </a:p>
        </p:txBody>
      </p:sp>
    </p:spTree>
    <p:extLst>
      <p:ext uri="{BB962C8B-B14F-4D97-AF65-F5344CB8AC3E}">
        <p14:creationId xmlns:p14="http://schemas.microsoft.com/office/powerpoint/2010/main" val="251366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1D4A-11F8-23B7-E0ED-30FC79EA3FBF}"/>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IN" sz="2800" dirty="0">
                <a:solidFill>
                  <a:schemeClr val="accent1">
                    <a:lumMod val="75000"/>
                  </a:schemeClr>
                </a:solidFill>
                <a:latin typeface="Trebuchet MS" panose="020B0603020202020204" pitchFamily="34" charset="0"/>
              </a:rPr>
              <a:t>A translator’s perspective</a:t>
            </a:r>
            <a:br>
              <a:rPr lang="en-IN" sz="2800" dirty="0">
                <a:solidFill>
                  <a:schemeClr val="accent1">
                    <a:lumMod val="75000"/>
                  </a:schemeClr>
                </a:solidFill>
                <a:latin typeface="Trebuchet MS" panose="020B0603020202020204" pitchFamily="34" charset="0"/>
              </a:rPr>
            </a:br>
            <a:endParaRPr lang="en-IN" sz="2800" dirty="0">
              <a:solidFill>
                <a:schemeClr val="accent1">
                  <a:lumMod val="75000"/>
                </a:schemeClr>
              </a:solidFill>
              <a:latin typeface="Trebuchet MS" panose="020B0603020202020204" pitchFamily="34" charset="0"/>
            </a:endParaRPr>
          </a:p>
        </p:txBody>
      </p:sp>
      <p:sp>
        <p:nvSpPr>
          <p:cNvPr id="4" name="TextBox 3">
            <a:extLst>
              <a:ext uri="{FF2B5EF4-FFF2-40B4-BE49-F238E27FC236}">
                <a16:creationId xmlns:a16="http://schemas.microsoft.com/office/drawing/2014/main" id="{81C7F107-6F78-C1FE-7100-C7D4E8CD8C4E}"/>
              </a:ext>
            </a:extLst>
          </p:cNvPr>
          <p:cNvSpPr txBox="1"/>
          <p:nvPr/>
        </p:nvSpPr>
        <p:spPr>
          <a:xfrm>
            <a:off x="1020726" y="1795520"/>
            <a:ext cx="8066567" cy="1785104"/>
          </a:xfrm>
          <a:prstGeom prst="rect">
            <a:avLst/>
          </a:prstGeom>
          <a:noFill/>
        </p:spPr>
        <p:txBody>
          <a:bodyPr wrap="square">
            <a:spAutoFit/>
          </a:bodyPr>
          <a:lstStyle/>
          <a:p>
            <a:pPr algn="just"/>
            <a:r>
              <a:rPr lang="en-IN" sz="1600" i="0" dirty="0">
                <a:solidFill>
                  <a:schemeClr val="accent1">
                    <a:lumMod val="50000"/>
                  </a:schemeClr>
                </a:solidFill>
                <a:effectLst/>
                <a:latin typeface="Microsoft YaHei" panose="020B0503020204020204" pitchFamily="34" charset="-122"/>
                <a:ea typeface="Microsoft YaHei" panose="020B0503020204020204" pitchFamily="34" charset="-122"/>
              </a:rPr>
              <a:t>Assembly program elements:</a:t>
            </a:r>
          </a:p>
          <a:p>
            <a:pPr algn="just"/>
            <a:endParaRPr lang="en-IN" b="0" i="0" dirty="0">
              <a:solidFill>
                <a:srgbClr val="555555"/>
              </a:solidFill>
              <a:effectLst/>
              <a:latin typeface="PingFang SC"/>
            </a:endParaRPr>
          </a:p>
          <a:p>
            <a:pPr algn="just"/>
            <a:r>
              <a:rPr lang="en-IN" sz="1600" b="1" i="0" dirty="0">
                <a:solidFill>
                  <a:schemeClr val="tx1">
                    <a:lumMod val="95000"/>
                    <a:lumOff val="5000"/>
                  </a:schemeClr>
                </a:solidFill>
                <a:effectLst/>
                <a:latin typeface="PingFang SC"/>
              </a:rPr>
              <a:t>         White space</a:t>
            </a:r>
            <a:r>
              <a:rPr lang="en-IN" sz="1600" b="0" i="0" dirty="0">
                <a:solidFill>
                  <a:schemeClr val="tx1">
                    <a:lumMod val="95000"/>
                    <a:lumOff val="5000"/>
                  </a:schemeClr>
                </a:solidFill>
                <a:effectLst/>
                <a:latin typeface="PingFang SC"/>
              </a:rPr>
              <a:t> -  Empty lines / indentation - </a:t>
            </a:r>
            <a:r>
              <a:rPr lang="en-IN" sz="1600" b="0" i="0" dirty="0" err="1">
                <a:solidFill>
                  <a:schemeClr val="tx1">
                    <a:lumMod val="95000"/>
                    <a:lumOff val="5000"/>
                  </a:schemeClr>
                </a:solidFill>
                <a:effectLst/>
                <a:latin typeface="PingFang SC"/>
              </a:rPr>
              <a:t>Linecomments</a:t>
            </a:r>
            <a:r>
              <a:rPr lang="en-IN" sz="1600" b="0" i="0" dirty="0">
                <a:solidFill>
                  <a:schemeClr val="tx1">
                    <a:lumMod val="95000"/>
                    <a:lumOff val="5000"/>
                  </a:schemeClr>
                </a:solidFill>
                <a:effectLst/>
                <a:latin typeface="PingFang SC"/>
              </a:rPr>
              <a:t> - In-line comments</a:t>
            </a:r>
          </a:p>
          <a:p>
            <a:pPr algn="just"/>
            <a:endParaRPr lang="en-IN" sz="1600" b="1" i="0" dirty="0">
              <a:solidFill>
                <a:schemeClr val="tx1">
                  <a:lumMod val="95000"/>
                  <a:lumOff val="5000"/>
                </a:schemeClr>
              </a:solidFill>
              <a:effectLst/>
              <a:latin typeface="PingFang SC"/>
            </a:endParaRPr>
          </a:p>
          <a:p>
            <a:pPr algn="just"/>
            <a:r>
              <a:rPr lang="en-IN" sz="1600" b="1" i="0" dirty="0">
                <a:solidFill>
                  <a:schemeClr val="tx1">
                    <a:lumMod val="95000"/>
                    <a:lumOff val="5000"/>
                  </a:schemeClr>
                </a:solidFill>
                <a:effectLst/>
                <a:latin typeface="PingFang SC"/>
              </a:rPr>
              <a:t>         Instructions</a:t>
            </a:r>
            <a:r>
              <a:rPr lang="en-IN" sz="1600" b="0" i="0" dirty="0">
                <a:solidFill>
                  <a:schemeClr val="tx1">
                    <a:lumMod val="95000"/>
                    <a:lumOff val="5000"/>
                  </a:schemeClr>
                </a:solidFill>
                <a:effectLst/>
                <a:latin typeface="PingFang SC"/>
              </a:rPr>
              <a:t> - A-instructions - C-instructions</a:t>
            </a:r>
          </a:p>
          <a:p>
            <a:pPr algn="just"/>
            <a:endParaRPr lang="en-IN" sz="1600" b="1" i="0" dirty="0">
              <a:solidFill>
                <a:schemeClr val="tx1">
                  <a:lumMod val="95000"/>
                  <a:lumOff val="5000"/>
                </a:schemeClr>
              </a:solidFill>
              <a:effectLst/>
              <a:latin typeface="PingFang SC"/>
            </a:endParaRPr>
          </a:p>
          <a:p>
            <a:pPr algn="just"/>
            <a:r>
              <a:rPr lang="en-IN" sz="1600" b="1" dirty="0">
                <a:solidFill>
                  <a:schemeClr val="tx1">
                    <a:lumMod val="95000"/>
                    <a:lumOff val="5000"/>
                  </a:schemeClr>
                </a:solidFill>
                <a:latin typeface="PingFang SC"/>
              </a:rPr>
              <a:t>         </a:t>
            </a:r>
            <a:r>
              <a:rPr lang="en-IN" sz="1600" b="1" i="0" dirty="0">
                <a:solidFill>
                  <a:schemeClr val="tx1">
                    <a:lumMod val="95000"/>
                    <a:lumOff val="5000"/>
                  </a:schemeClr>
                </a:solidFill>
                <a:effectLst/>
                <a:latin typeface="PingFang SC"/>
              </a:rPr>
              <a:t>Symbols</a:t>
            </a:r>
            <a:r>
              <a:rPr lang="en-IN" sz="1600" b="0" i="0" dirty="0">
                <a:solidFill>
                  <a:schemeClr val="tx1">
                    <a:lumMod val="95000"/>
                    <a:lumOff val="5000"/>
                  </a:schemeClr>
                </a:solidFill>
                <a:effectLst/>
                <a:latin typeface="PingFang SC"/>
              </a:rPr>
              <a:t> - References - Label declarations</a:t>
            </a:r>
          </a:p>
        </p:txBody>
      </p:sp>
    </p:spTree>
    <p:extLst>
      <p:ext uri="{BB962C8B-B14F-4D97-AF65-F5344CB8AC3E}">
        <p14:creationId xmlns:p14="http://schemas.microsoft.com/office/powerpoint/2010/main" val="369123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C535F10-CF50-7E53-D0EE-A85C4793093D}"/>
              </a:ext>
            </a:extLst>
          </p:cNvPr>
          <p:cNvSpPr txBox="1">
            <a:spLocks noGrp="1"/>
          </p:cNvSpPr>
          <p:nvPr>
            <p:ph type="title"/>
          </p:nvPr>
        </p:nvSpPr>
        <p:spPr>
          <a:xfrm>
            <a:off x="878194" y="367611"/>
            <a:ext cx="3586163" cy="452197"/>
          </a:xfrm>
          <a:prstGeom prst="rect">
            <a:avLst/>
          </a:prstGeom>
          <a:noFill/>
          <a:ln>
            <a:noFill/>
          </a:ln>
        </p:spPr>
        <p:txBody>
          <a:bodyPr spcFirstLastPara="1" wrap="square" lIns="91425" tIns="91425" rIns="91425" bIns="91425" anchor="t" anchorCtr="0">
            <a:noAutofit/>
          </a:bodyPr>
          <a:lstStyle/>
          <a:p>
            <a:pPr algn="ctr"/>
            <a:r>
              <a:rPr sz="2800" dirty="0">
                <a:solidFill>
                  <a:schemeClr val="accent1">
                    <a:lumMod val="75000"/>
                  </a:schemeClr>
                </a:solidFill>
                <a:latin typeface="Trebuchet MS" panose="020B0603020202020204" pitchFamily="34" charset="0"/>
              </a:rPr>
              <a:t> </a:t>
            </a:r>
            <a:r>
              <a:rPr lang="en-US" sz="2800" dirty="0">
                <a:solidFill>
                  <a:schemeClr val="accent1">
                    <a:lumMod val="75000"/>
                  </a:schemeClr>
                </a:solidFill>
                <a:latin typeface="Trebuchet MS" panose="020B0603020202020204" pitchFamily="34" charset="0"/>
              </a:rPr>
              <a:t>S</a:t>
            </a:r>
            <a:r>
              <a:rPr sz="2800" dirty="0">
                <a:solidFill>
                  <a:schemeClr val="accent1">
                    <a:lumMod val="75000"/>
                  </a:schemeClr>
                </a:solidFill>
                <a:latin typeface="Trebuchet MS" panose="020B0603020202020204" pitchFamily="34" charset="0"/>
              </a:rPr>
              <a:t>ymbols</a:t>
            </a:r>
          </a:p>
        </p:txBody>
      </p:sp>
      <p:sp>
        <p:nvSpPr>
          <p:cNvPr id="5" name="TextBox 4">
            <a:extLst>
              <a:ext uri="{FF2B5EF4-FFF2-40B4-BE49-F238E27FC236}">
                <a16:creationId xmlns:a16="http://schemas.microsoft.com/office/drawing/2014/main" id="{3A12BBA7-939E-13B6-A828-08A4B5C3FF39}"/>
              </a:ext>
            </a:extLst>
          </p:cNvPr>
          <p:cNvSpPr txBox="1"/>
          <p:nvPr/>
        </p:nvSpPr>
        <p:spPr>
          <a:xfrm>
            <a:off x="932543" y="1221339"/>
            <a:ext cx="4724400" cy="307777"/>
          </a:xfrm>
          <a:prstGeom prst="rect">
            <a:avLst/>
          </a:prstGeom>
          <a:noFill/>
        </p:spPr>
        <p:txBody>
          <a:bodyPr wrap="square">
            <a:spAutoFit/>
          </a:bodyPr>
          <a:lstStyle/>
          <a:p>
            <a:pPr marL="12700">
              <a:lnSpc>
                <a:spcPct val="100000"/>
              </a:lnSpc>
              <a:spcBef>
                <a:spcPts val="100"/>
              </a:spcBef>
            </a:pPr>
            <a:r>
              <a:rPr lang="en-IN" sz="1400" u="sng" spc="-5" dirty="0">
                <a:uFill>
                  <a:solidFill>
                    <a:srgbClr val="000000"/>
                  </a:solidFill>
                </a:uFill>
                <a:latin typeface="Times New Roman"/>
                <a:cs typeface="Times New Roman"/>
              </a:rPr>
              <a:t>Pre-defined</a:t>
            </a:r>
            <a:r>
              <a:rPr lang="en-IN" sz="1400" u="sng" spc="-35" dirty="0">
                <a:uFill>
                  <a:solidFill>
                    <a:srgbClr val="000000"/>
                  </a:solidFill>
                </a:uFill>
                <a:latin typeface="Times New Roman"/>
                <a:cs typeface="Times New Roman"/>
              </a:rPr>
              <a:t> </a:t>
            </a:r>
            <a:r>
              <a:rPr lang="en-IN" sz="1400" u="sng" spc="-5" dirty="0">
                <a:uFill>
                  <a:solidFill>
                    <a:srgbClr val="000000"/>
                  </a:solidFill>
                </a:uFill>
                <a:latin typeface="Times New Roman"/>
                <a:cs typeface="Times New Roman"/>
              </a:rPr>
              <a:t>symbols:</a:t>
            </a:r>
            <a:endParaRPr lang="en-IN" sz="1400" dirty="0">
              <a:latin typeface="Times New Roman"/>
              <a:cs typeface="Times New Roman"/>
            </a:endParaRPr>
          </a:p>
        </p:txBody>
      </p:sp>
      <p:sp>
        <p:nvSpPr>
          <p:cNvPr id="7" name="object 4">
            <a:extLst>
              <a:ext uri="{FF2B5EF4-FFF2-40B4-BE49-F238E27FC236}">
                <a16:creationId xmlns:a16="http://schemas.microsoft.com/office/drawing/2014/main" id="{A460FF7E-6DF6-AADB-1C8E-79D3434AB77F}"/>
              </a:ext>
            </a:extLst>
          </p:cNvPr>
          <p:cNvSpPr txBox="1"/>
          <p:nvPr/>
        </p:nvSpPr>
        <p:spPr>
          <a:xfrm>
            <a:off x="878194" y="3757061"/>
            <a:ext cx="1863089" cy="259045"/>
          </a:xfrm>
          <a:prstGeom prst="rect">
            <a:avLst/>
          </a:prstGeom>
        </p:spPr>
        <p:txBody>
          <a:bodyPr vert="horz" wrap="square" lIns="0" tIns="12700" rIns="0" bIns="0" rtlCol="0">
            <a:spAutoFit/>
          </a:bodyPr>
          <a:lstStyle/>
          <a:p>
            <a:pPr marL="12700">
              <a:lnSpc>
                <a:spcPct val="100000"/>
              </a:lnSpc>
              <a:spcBef>
                <a:spcPts val="100"/>
              </a:spcBef>
            </a:pPr>
            <a:r>
              <a:rPr sz="1600" u="sng" dirty="0">
                <a:uFill>
                  <a:solidFill>
                    <a:srgbClr val="000000"/>
                  </a:solidFill>
                </a:uFill>
                <a:latin typeface="Times New Roman"/>
                <a:cs typeface="Times New Roman"/>
              </a:rPr>
              <a:t>Label</a:t>
            </a:r>
            <a:r>
              <a:rPr sz="1600" u="sng" spc="-70" dirty="0">
                <a:uFill>
                  <a:solidFill>
                    <a:srgbClr val="000000"/>
                  </a:solidFill>
                </a:uFill>
                <a:latin typeface="Times New Roman"/>
                <a:cs typeface="Times New Roman"/>
              </a:rPr>
              <a:t> </a:t>
            </a:r>
            <a:r>
              <a:rPr sz="1600" u="sng" spc="-5" dirty="0">
                <a:uFill>
                  <a:solidFill>
                    <a:srgbClr val="000000"/>
                  </a:solidFill>
                </a:uFill>
                <a:latin typeface="Times New Roman"/>
                <a:cs typeface="Times New Roman"/>
              </a:rPr>
              <a:t>declaration:</a:t>
            </a:r>
            <a:endParaRPr sz="1600" dirty="0">
              <a:latin typeface="Times New Roman"/>
              <a:cs typeface="Times New Roman"/>
            </a:endParaRPr>
          </a:p>
        </p:txBody>
      </p:sp>
      <p:sp>
        <p:nvSpPr>
          <p:cNvPr id="8" name="object 5">
            <a:extLst>
              <a:ext uri="{FF2B5EF4-FFF2-40B4-BE49-F238E27FC236}">
                <a16:creationId xmlns:a16="http://schemas.microsoft.com/office/drawing/2014/main" id="{BB37FF90-EC80-ACA1-8D23-60D651E32211}"/>
              </a:ext>
            </a:extLst>
          </p:cNvPr>
          <p:cNvSpPr txBox="1"/>
          <p:nvPr/>
        </p:nvSpPr>
        <p:spPr>
          <a:xfrm>
            <a:off x="3033542" y="3746866"/>
            <a:ext cx="656590" cy="269240"/>
          </a:xfrm>
          <a:prstGeom prst="rect">
            <a:avLst/>
          </a:prstGeom>
        </p:spPr>
        <p:txBody>
          <a:bodyPr vert="horz" wrap="square" lIns="0" tIns="12700" rIns="0" bIns="0" rtlCol="0">
            <a:spAutoFit/>
          </a:bodyPr>
          <a:lstStyle/>
          <a:p>
            <a:pPr marL="12700">
              <a:lnSpc>
                <a:spcPct val="100000"/>
              </a:lnSpc>
              <a:spcBef>
                <a:spcPts val="100"/>
              </a:spcBef>
            </a:pPr>
            <a:r>
              <a:rPr sz="1600" spc="95" dirty="0">
                <a:latin typeface="Arial"/>
                <a:cs typeface="Arial"/>
              </a:rPr>
              <a:t>(</a:t>
            </a:r>
            <a:r>
              <a:rPr sz="1600" i="1" spc="95" dirty="0">
                <a:latin typeface="Times New Roman"/>
                <a:cs typeface="Times New Roman"/>
              </a:rPr>
              <a:t>label</a:t>
            </a:r>
            <a:r>
              <a:rPr sz="1600" spc="95" dirty="0">
                <a:latin typeface="Arial"/>
                <a:cs typeface="Arial"/>
              </a:rPr>
              <a:t>)</a:t>
            </a:r>
            <a:endParaRPr sz="1600">
              <a:latin typeface="Arial"/>
              <a:cs typeface="Arial"/>
            </a:endParaRPr>
          </a:p>
        </p:txBody>
      </p:sp>
      <p:sp>
        <p:nvSpPr>
          <p:cNvPr id="9" name="object 7">
            <a:extLst>
              <a:ext uri="{FF2B5EF4-FFF2-40B4-BE49-F238E27FC236}">
                <a16:creationId xmlns:a16="http://schemas.microsoft.com/office/drawing/2014/main" id="{0A1FE5D4-8846-1032-61C5-FAD7599DD4D9}"/>
              </a:ext>
            </a:extLst>
          </p:cNvPr>
          <p:cNvSpPr txBox="1"/>
          <p:nvPr/>
        </p:nvSpPr>
        <p:spPr>
          <a:xfrm>
            <a:off x="834047" y="4466369"/>
            <a:ext cx="2131060" cy="228268"/>
          </a:xfrm>
          <a:prstGeom prst="rect">
            <a:avLst/>
          </a:prstGeom>
        </p:spPr>
        <p:txBody>
          <a:bodyPr vert="horz" wrap="square" lIns="0" tIns="12700" rIns="0" bIns="0" rtlCol="0">
            <a:spAutoFit/>
          </a:bodyPr>
          <a:lstStyle/>
          <a:p>
            <a:pPr marL="12700">
              <a:lnSpc>
                <a:spcPct val="100000"/>
              </a:lnSpc>
              <a:spcBef>
                <a:spcPts val="100"/>
              </a:spcBef>
            </a:pPr>
            <a:r>
              <a:rPr u="sng" spc="-30" dirty="0">
                <a:uFill>
                  <a:solidFill>
                    <a:srgbClr val="000000"/>
                  </a:solidFill>
                </a:uFill>
                <a:latin typeface="Times New Roman"/>
                <a:cs typeface="Times New Roman"/>
              </a:rPr>
              <a:t>Variable</a:t>
            </a:r>
            <a:r>
              <a:rPr u="sng" spc="-60" dirty="0">
                <a:uFill>
                  <a:solidFill>
                    <a:srgbClr val="000000"/>
                  </a:solidFill>
                </a:uFill>
                <a:latin typeface="Times New Roman"/>
                <a:cs typeface="Times New Roman"/>
              </a:rPr>
              <a:t> </a:t>
            </a:r>
            <a:r>
              <a:rPr u="sng" spc="-5" dirty="0">
                <a:uFill>
                  <a:solidFill>
                    <a:srgbClr val="000000"/>
                  </a:solidFill>
                </a:uFill>
                <a:latin typeface="Times New Roman"/>
                <a:cs typeface="Times New Roman"/>
              </a:rPr>
              <a:t>declaration:</a:t>
            </a:r>
            <a:endParaRPr dirty="0">
              <a:latin typeface="Times New Roman"/>
              <a:cs typeface="Times New Roman"/>
            </a:endParaRPr>
          </a:p>
        </p:txBody>
      </p:sp>
      <p:sp>
        <p:nvSpPr>
          <p:cNvPr id="10" name="object 8">
            <a:extLst>
              <a:ext uri="{FF2B5EF4-FFF2-40B4-BE49-F238E27FC236}">
                <a16:creationId xmlns:a16="http://schemas.microsoft.com/office/drawing/2014/main" id="{18D35FC2-E109-70F2-FC48-E42ADE64250A}"/>
              </a:ext>
            </a:extLst>
          </p:cNvPr>
          <p:cNvSpPr txBox="1"/>
          <p:nvPr/>
        </p:nvSpPr>
        <p:spPr>
          <a:xfrm>
            <a:off x="2859371" y="4466369"/>
            <a:ext cx="12890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Arial"/>
                <a:cs typeface="Arial"/>
              </a:rPr>
              <a:t>@</a:t>
            </a:r>
            <a:r>
              <a:rPr sz="1600" i="1" spc="-60" dirty="0">
                <a:latin typeface="Times New Roman"/>
                <a:cs typeface="Times New Roman"/>
              </a:rPr>
              <a:t>variableName</a:t>
            </a:r>
            <a:endParaRPr sz="1600" dirty="0">
              <a:latin typeface="Times New Roman"/>
              <a:cs typeface="Times New Roman"/>
            </a:endParaRPr>
          </a:p>
        </p:txBody>
      </p:sp>
      <p:graphicFrame>
        <p:nvGraphicFramePr>
          <p:cNvPr id="11" name="Table 10">
            <a:extLst>
              <a:ext uri="{FF2B5EF4-FFF2-40B4-BE49-F238E27FC236}">
                <a16:creationId xmlns:a16="http://schemas.microsoft.com/office/drawing/2014/main" id="{A0C67C08-8DE8-D7C6-B729-E6E33B05FE4B}"/>
              </a:ext>
            </a:extLst>
          </p:cNvPr>
          <p:cNvGraphicFramePr>
            <a:graphicFrameLocks noGrp="1"/>
          </p:cNvGraphicFramePr>
          <p:nvPr/>
        </p:nvGraphicFramePr>
        <p:xfrm>
          <a:off x="3207657" y="1190015"/>
          <a:ext cx="4303488" cy="2331720"/>
        </p:xfrm>
        <a:graphic>
          <a:graphicData uri="http://schemas.openxmlformats.org/drawingml/2006/table">
            <a:tbl>
              <a:tblPr/>
              <a:tblGrid>
                <a:gridCol w="1075872">
                  <a:extLst>
                    <a:ext uri="{9D8B030D-6E8A-4147-A177-3AD203B41FA5}">
                      <a16:colId xmlns:a16="http://schemas.microsoft.com/office/drawing/2014/main" val="399815153"/>
                    </a:ext>
                  </a:extLst>
                </a:gridCol>
                <a:gridCol w="1075872">
                  <a:extLst>
                    <a:ext uri="{9D8B030D-6E8A-4147-A177-3AD203B41FA5}">
                      <a16:colId xmlns:a16="http://schemas.microsoft.com/office/drawing/2014/main" val="864345330"/>
                    </a:ext>
                  </a:extLst>
                </a:gridCol>
                <a:gridCol w="1075872">
                  <a:extLst>
                    <a:ext uri="{9D8B030D-6E8A-4147-A177-3AD203B41FA5}">
                      <a16:colId xmlns:a16="http://schemas.microsoft.com/office/drawing/2014/main" val="1897632431"/>
                    </a:ext>
                  </a:extLst>
                </a:gridCol>
                <a:gridCol w="1075872">
                  <a:extLst>
                    <a:ext uri="{9D8B030D-6E8A-4147-A177-3AD203B41FA5}">
                      <a16:colId xmlns:a16="http://schemas.microsoft.com/office/drawing/2014/main" val="2561927016"/>
                    </a:ext>
                  </a:extLst>
                </a:gridCol>
              </a:tblGrid>
              <a:tr h="262644">
                <a:tc>
                  <a:txBody>
                    <a:bodyPr/>
                    <a:lstStyle/>
                    <a:p>
                      <a:pPr algn="l" fontAlgn="ctr"/>
                      <a:r>
                        <a:rPr lang="en-IN" sz="1100" b="1" dirty="0">
                          <a:effectLst/>
                        </a:rPr>
                        <a:t>Symbol</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Value</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Symbol</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Value</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12892165"/>
                  </a:ext>
                </a:extLst>
              </a:tr>
              <a:tr h="251225">
                <a:tc>
                  <a:txBody>
                    <a:bodyPr/>
                    <a:lstStyle/>
                    <a:p>
                      <a:pPr algn="l" fontAlgn="ctr"/>
                      <a:r>
                        <a:rPr lang="en-IN" sz="1100" b="0" dirty="0">
                          <a:effectLst/>
                        </a:rPr>
                        <a:t>R0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SP</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13090746"/>
                  </a:ext>
                </a:extLst>
              </a:tr>
              <a:tr h="251225">
                <a:tc>
                  <a:txBody>
                    <a:bodyPr/>
                    <a:lstStyle/>
                    <a:p>
                      <a:pPr algn="l" fontAlgn="ctr"/>
                      <a:r>
                        <a:rPr lang="en-IN" sz="1100" b="0" dirty="0">
                          <a:effectLst/>
                        </a:rPr>
                        <a:t>R1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LCL</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95813367"/>
                  </a:ext>
                </a:extLst>
              </a:tr>
              <a:tr h="251225">
                <a:tc>
                  <a:txBody>
                    <a:bodyPr/>
                    <a:lstStyle/>
                    <a:p>
                      <a:pPr algn="l" fontAlgn="ctr"/>
                      <a:r>
                        <a:rPr lang="en-IN" sz="1100" b="0" dirty="0">
                          <a:effectLst/>
                        </a:rPr>
                        <a:t>R2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ARG</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43300407"/>
                  </a:ext>
                </a:extLst>
              </a:tr>
              <a:tr h="251225">
                <a:tc>
                  <a:txBody>
                    <a:bodyPr/>
                    <a:lstStyle/>
                    <a:p>
                      <a:pPr algn="l" fontAlgn="ctr"/>
                      <a:r>
                        <a:rPr lang="en-IN" sz="1100" b="0" dirty="0">
                          <a:effectLst/>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THIS</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80170867"/>
                  </a:ext>
                </a:extLst>
              </a:tr>
              <a:tr h="251225">
                <a:tc>
                  <a:txBody>
                    <a:bodyPr/>
                    <a:lstStyle/>
                    <a:p>
                      <a:pPr algn="l" fontAlgn="ctr"/>
                      <a:r>
                        <a:rPr lang="en-IN" sz="1100" b="0">
                          <a:effectLst/>
                        </a:rPr>
                        <a:t>R15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15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THAT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90526288"/>
                  </a:ext>
                </a:extLst>
              </a:tr>
              <a:tr h="251225">
                <a:tc>
                  <a:txBody>
                    <a:bodyPr/>
                    <a:lstStyle/>
                    <a:p>
                      <a:pPr algn="l" fontAlgn="ctr"/>
                      <a:r>
                        <a:rPr lang="en-IN" sz="1100" b="0">
                          <a:effectLst/>
                        </a:rPr>
                        <a:t>SCREEN</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16384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70980167"/>
                  </a:ext>
                </a:extLst>
              </a:tr>
              <a:tr h="251225">
                <a:tc>
                  <a:txBody>
                    <a:bodyPr/>
                    <a:lstStyle/>
                    <a:p>
                      <a:pPr algn="l" fontAlgn="ctr"/>
                      <a:r>
                        <a:rPr lang="en-IN" sz="1100" b="0">
                          <a:effectLst/>
                        </a:rPr>
                        <a:t>KBD</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24576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dirty="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dirty="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22322861"/>
                  </a:ext>
                </a:extLst>
              </a:tr>
            </a:tbl>
          </a:graphicData>
        </a:graphic>
      </p:graphicFrame>
    </p:spTree>
    <p:extLst>
      <p:ext uri="{BB962C8B-B14F-4D97-AF65-F5344CB8AC3E}">
        <p14:creationId xmlns:p14="http://schemas.microsoft.com/office/powerpoint/2010/main" val="3315572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A560-FCB0-EBA6-600A-E3AB5784B411}"/>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US" sz="2800" dirty="0">
                <a:solidFill>
                  <a:schemeClr val="accent1">
                    <a:lumMod val="75000"/>
                  </a:schemeClr>
                </a:solidFill>
                <a:latin typeface="Trebuchet MS" panose="020B0603020202020204" pitchFamily="34" charset="0"/>
              </a:rPr>
              <a:t>Types Of Instructions</a:t>
            </a:r>
            <a:endParaRPr lang="en-IN" sz="2800" dirty="0">
              <a:solidFill>
                <a:schemeClr val="accent1">
                  <a:lumMod val="75000"/>
                </a:schemeClr>
              </a:solidFill>
              <a:latin typeface="Trebuchet MS" panose="020B0603020202020204" pitchFamily="34" charset="0"/>
            </a:endParaRPr>
          </a:p>
        </p:txBody>
      </p:sp>
      <p:sp>
        <p:nvSpPr>
          <p:cNvPr id="3" name="TextBox 2">
            <a:extLst>
              <a:ext uri="{FF2B5EF4-FFF2-40B4-BE49-F238E27FC236}">
                <a16:creationId xmlns:a16="http://schemas.microsoft.com/office/drawing/2014/main" id="{1FFD40F8-2575-A90B-1701-3D8734F0F547}"/>
              </a:ext>
            </a:extLst>
          </p:cNvPr>
          <p:cNvSpPr txBox="1"/>
          <p:nvPr/>
        </p:nvSpPr>
        <p:spPr>
          <a:xfrm>
            <a:off x="673395" y="1279212"/>
            <a:ext cx="5982586" cy="584775"/>
          </a:xfrm>
          <a:prstGeom prst="rect">
            <a:avLst/>
          </a:prstGeom>
          <a:noFill/>
        </p:spPr>
        <p:txBody>
          <a:bodyPr wrap="square" rtlCol="0">
            <a:spAutoFit/>
          </a:bodyPr>
          <a:lstStyle/>
          <a:p>
            <a:r>
              <a:rPr lang="en-IN" sz="3200" b="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A-INSTRUCTION</a:t>
            </a:r>
            <a:endParaRPr lang="en-IN" sz="3200"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4" name="TextBox 3">
            <a:extLst>
              <a:ext uri="{FF2B5EF4-FFF2-40B4-BE49-F238E27FC236}">
                <a16:creationId xmlns:a16="http://schemas.microsoft.com/office/drawing/2014/main" id="{A4CAD26E-718F-E427-DA1F-028AB22BE63E}"/>
              </a:ext>
            </a:extLst>
          </p:cNvPr>
          <p:cNvSpPr txBox="1"/>
          <p:nvPr/>
        </p:nvSpPr>
        <p:spPr>
          <a:xfrm>
            <a:off x="1382233" y="2124262"/>
            <a:ext cx="2091069" cy="307777"/>
          </a:xfrm>
          <a:prstGeom prst="rect">
            <a:avLst/>
          </a:prstGeom>
          <a:noFill/>
        </p:spPr>
        <p:txBody>
          <a:bodyPr wrap="square" rtlCol="0">
            <a:spAutoFit/>
          </a:bodyPr>
          <a:lstStyle/>
          <a:p>
            <a:r>
              <a:rPr lang="en-IN" sz="1400" spc="-5" dirty="0">
                <a:uFill>
                  <a:solidFill>
                    <a:srgbClr val="000000"/>
                  </a:solidFill>
                </a:uFill>
                <a:latin typeface="Times New Roman"/>
                <a:cs typeface="Times New Roman"/>
              </a:rPr>
              <a:t>Symboli</a:t>
            </a:r>
            <a:r>
              <a:rPr lang="en-IN" sz="1400" dirty="0">
                <a:uFill>
                  <a:solidFill>
                    <a:srgbClr val="000000"/>
                  </a:solidFill>
                </a:uFill>
                <a:latin typeface="Times New Roman"/>
                <a:cs typeface="Times New Roman"/>
              </a:rPr>
              <a:t>c</a:t>
            </a:r>
            <a:r>
              <a:rPr lang="en-IN" sz="1400" spc="-5" dirty="0">
                <a:uFill>
                  <a:solidFill>
                    <a:srgbClr val="000000"/>
                  </a:solidFill>
                </a:uFill>
                <a:latin typeface="Times New Roman"/>
                <a:cs typeface="Times New Roman"/>
              </a:rPr>
              <a:t> syntax</a:t>
            </a:r>
            <a:r>
              <a:rPr lang="en-IN" sz="1400" dirty="0">
                <a:uFill>
                  <a:solidFill>
                    <a:srgbClr val="000000"/>
                  </a:solidFill>
                </a:uFill>
                <a:latin typeface="Times New Roman"/>
                <a:cs typeface="Times New Roman"/>
              </a:rPr>
              <a:t>:</a:t>
            </a:r>
            <a:endParaRPr lang="en-IN" dirty="0"/>
          </a:p>
        </p:txBody>
      </p:sp>
      <p:sp>
        <p:nvSpPr>
          <p:cNvPr id="5" name="object 30">
            <a:extLst>
              <a:ext uri="{FF2B5EF4-FFF2-40B4-BE49-F238E27FC236}">
                <a16:creationId xmlns:a16="http://schemas.microsoft.com/office/drawing/2014/main" id="{D421ADFA-FF74-1110-0714-9540FA44A60A}"/>
              </a:ext>
            </a:extLst>
          </p:cNvPr>
          <p:cNvSpPr txBox="1"/>
          <p:nvPr/>
        </p:nvSpPr>
        <p:spPr>
          <a:xfrm>
            <a:off x="2743857" y="2033178"/>
            <a:ext cx="2004695" cy="391773"/>
          </a:xfrm>
          <a:prstGeom prst="rect">
            <a:avLst/>
          </a:prstGeom>
        </p:spPr>
        <p:txBody>
          <a:bodyPr vert="horz" wrap="square" lIns="0" tIns="113664" rIns="0" bIns="0" rtlCol="0">
            <a:spAutoFit/>
          </a:bodyPr>
          <a:lstStyle/>
          <a:p>
            <a:pPr marL="251460">
              <a:lnSpc>
                <a:spcPct val="100000"/>
              </a:lnSpc>
              <a:spcBef>
                <a:spcPts val="894"/>
              </a:spcBef>
            </a:pPr>
            <a:r>
              <a:rPr sz="1600" spc="-745" dirty="0">
                <a:solidFill>
                  <a:srgbClr val="0070C0"/>
                </a:solidFill>
                <a:latin typeface="Arial"/>
                <a:cs typeface="Arial"/>
              </a:rPr>
              <a:t>@</a:t>
            </a:r>
            <a:r>
              <a:rPr sz="1600" spc="-195" dirty="0">
                <a:solidFill>
                  <a:srgbClr val="0070C0"/>
                </a:solidFill>
                <a:latin typeface="Arial"/>
                <a:cs typeface="Arial"/>
              </a:rPr>
              <a:t> </a:t>
            </a:r>
            <a:r>
              <a:rPr lang="en-US" sz="1600" spc="-195" dirty="0">
                <a:solidFill>
                  <a:srgbClr val="0070C0"/>
                </a:solidFill>
                <a:latin typeface="Arial"/>
                <a:cs typeface="Arial"/>
              </a:rPr>
              <a:t>  </a:t>
            </a:r>
            <a:r>
              <a:rPr sz="1800" i="1" dirty="0">
                <a:solidFill>
                  <a:srgbClr val="0070C0"/>
                </a:solidFill>
                <a:latin typeface="Times New Roman"/>
                <a:cs typeface="Times New Roman"/>
              </a:rPr>
              <a:t>value</a:t>
            </a:r>
            <a:endParaRPr sz="1800" dirty="0">
              <a:solidFill>
                <a:srgbClr val="0070C0"/>
              </a:solidFill>
              <a:latin typeface="Times New Roman"/>
              <a:cs typeface="Times New Roman"/>
            </a:endParaRPr>
          </a:p>
        </p:txBody>
      </p:sp>
      <p:sp>
        <p:nvSpPr>
          <p:cNvPr id="6" name="TextBox 5">
            <a:extLst>
              <a:ext uri="{FF2B5EF4-FFF2-40B4-BE49-F238E27FC236}">
                <a16:creationId xmlns:a16="http://schemas.microsoft.com/office/drawing/2014/main" id="{98E2E842-5C5A-4A95-BD6E-A4B2DA840124}"/>
              </a:ext>
            </a:extLst>
          </p:cNvPr>
          <p:cNvSpPr txBox="1"/>
          <p:nvPr/>
        </p:nvSpPr>
        <p:spPr>
          <a:xfrm>
            <a:off x="5092995" y="2033178"/>
            <a:ext cx="2743200" cy="1549142"/>
          </a:xfrm>
          <a:prstGeom prst="rect">
            <a:avLst/>
          </a:prstGeom>
          <a:noFill/>
        </p:spPr>
        <p:txBody>
          <a:bodyPr wrap="square" rtlCol="0">
            <a:spAutoFit/>
          </a:bodyPr>
          <a:lstStyle/>
          <a:p>
            <a:pPr marL="12700">
              <a:lnSpc>
                <a:spcPct val="100000"/>
              </a:lnSpc>
              <a:spcBef>
                <a:spcPts val="100"/>
              </a:spcBef>
            </a:pPr>
            <a:r>
              <a:rPr lang="en-US" sz="1400" dirty="0">
                <a:latin typeface="Times New Roman"/>
                <a:cs typeface="Times New Roman"/>
              </a:rPr>
              <a:t>Where </a:t>
            </a:r>
            <a:r>
              <a:rPr lang="en-US" sz="1400" i="1" dirty="0">
                <a:latin typeface="Times New Roman"/>
                <a:cs typeface="Times New Roman"/>
              </a:rPr>
              <a:t>value </a:t>
            </a:r>
            <a:r>
              <a:rPr lang="en-US" sz="1400" dirty="0">
                <a:latin typeface="Times New Roman"/>
                <a:cs typeface="Times New Roman"/>
              </a:rPr>
              <a:t>is</a:t>
            </a:r>
            <a:r>
              <a:rPr lang="en-US" sz="1400" spc="-15" dirty="0">
                <a:latin typeface="Times New Roman"/>
                <a:cs typeface="Times New Roman"/>
              </a:rPr>
              <a:t> </a:t>
            </a:r>
            <a:r>
              <a:rPr lang="en-US" sz="1400" dirty="0">
                <a:latin typeface="Times New Roman"/>
                <a:cs typeface="Times New Roman"/>
              </a:rPr>
              <a:t>either</a:t>
            </a:r>
          </a:p>
          <a:p>
            <a:pPr marL="195580" indent="-182880">
              <a:lnSpc>
                <a:spcPts val="2035"/>
              </a:lnSpc>
              <a:spcBef>
                <a:spcPts val="5"/>
              </a:spcBef>
              <a:buFont typeface="Arial"/>
              <a:buChar char="•"/>
              <a:tabLst>
                <a:tab pos="195580" algn="l"/>
              </a:tabLst>
            </a:pPr>
            <a:r>
              <a:rPr lang="en-US" sz="1400" dirty="0">
                <a:latin typeface="Times New Roman"/>
                <a:cs typeface="Times New Roman"/>
              </a:rPr>
              <a:t>a </a:t>
            </a:r>
            <a:r>
              <a:rPr lang="en-US" sz="1400" spc="-5" dirty="0">
                <a:latin typeface="Times New Roman"/>
                <a:cs typeface="Times New Roman"/>
              </a:rPr>
              <a:t>non-negative decimal constant</a:t>
            </a:r>
            <a:r>
              <a:rPr lang="en-US" sz="1400" spc="-15" dirty="0">
                <a:latin typeface="Times New Roman"/>
                <a:cs typeface="Times New Roman"/>
              </a:rPr>
              <a:t> </a:t>
            </a:r>
            <a:r>
              <a:rPr lang="en-US" sz="1400" dirty="0">
                <a:latin typeface="Times New Roman"/>
                <a:cs typeface="Times New Roman"/>
              </a:rPr>
              <a:t>or</a:t>
            </a:r>
          </a:p>
          <a:p>
            <a:pPr marL="195580" indent="-182880">
              <a:lnSpc>
                <a:spcPts val="2035"/>
              </a:lnSpc>
              <a:buFont typeface="Arial"/>
              <a:buChar char="•"/>
              <a:tabLst>
                <a:tab pos="195580" algn="l"/>
              </a:tabLst>
            </a:pPr>
            <a:r>
              <a:rPr lang="en-US" sz="1400" dirty="0">
                <a:latin typeface="Times New Roman"/>
                <a:cs typeface="Times New Roman"/>
              </a:rPr>
              <a:t>a symbol </a:t>
            </a:r>
            <a:r>
              <a:rPr lang="en-US" sz="1400" spc="-5" dirty="0">
                <a:latin typeface="Times New Roman"/>
                <a:cs typeface="Times New Roman"/>
              </a:rPr>
              <a:t>referring </a:t>
            </a:r>
            <a:r>
              <a:rPr lang="en-US" sz="1400" dirty="0">
                <a:latin typeface="Times New Roman"/>
                <a:cs typeface="Times New Roman"/>
              </a:rPr>
              <a:t>to </a:t>
            </a:r>
            <a:r>
              <a:rPr lang="en-US" sz="1400" spc="-5" dirty="0">
                <a:latin typeface="Times New Roman"/>
                <a:cs typeface="Times New Roman"/>
              </a:rPr>
              <a:t>such </a:t>
            </a:r>
            <a:r>
              <a:rPr lang="en-US" sz="1400" dirty="0">
                <a:latin typeface="Times New Roman"/>
                <a:cs typeface="Times New Roman"/>
              </a:rPr>
              <a:t>a</a:t>
            </a:r>
            <a:r>
              <a:rPr lang="en-US" sz="1400" spc="-45" dirty="0">
                <a:latin typeface="Times New Roman"/>
                <a:cs typeface="Times New Roman"/>
              </a:rPr>
              <a:t> </a:t>
            </a:r>
            <a:r>
              <a:rPr lang="en-US" sz="1400" spc="-5" dirty="0">
                <a:latin typeface="Times New Roman"/>
                <a:cs typeface="Times New Roman"/>
              </a:rPr>
              <a:t>constant</a:t>
            </a:r>
            <a:endParaRPr lang="en-US" sz="1400" dirty="0">
              <a:latin typeface="Times New Roman"/>
              <a:cs typeface="Times New Roman"/>
            </a:endParaRPr>
          </a:p>
          <a:p>
            <a:endParaRPr lang="en-IN" dirty="0"/>
          </a:p>
        </p:txBody>
      </p:sp>
      <p:sp>
        <p:nvSpPr>
          <p:cNvPr id="8" name="TextBox 7">
            <a:extLst>
              <a:ext uri="{FF2B5EF4-FFF2-40B4-BE49-F238E27FC236}">
                <a16:creationId xmlns:a16="http://schemas.microsoft.com/office/drawing/2014/main" id="{3FA94285-6B6D-5A1F-B449-80E5016ECFF9}"/>
              </a:ext>
            </a:extLst>
          </p:cNvPr>
          <p:cNvSpPr txBox="1"/>
          <p:nvPr/>
        </p:nvSpPr>
        <p:spPr>
          <a:xfrm>
            <a:off x="1382233" y="3530277"/>
            <a:ext cx="4727944" cy="307777"/>
          </a:xfrm>
          <a:prstGeom prst="rect">
            <a:avLst/>
          </a:prstGeom>
          <a:noFill/>
        </p:spPr>
        <p:txBody>
          <a:bodyPr wrap="square">
            <a:spAutoFit/>
          </a:bodyPr>
          <a:lstStyle/>
          <a:p>
            <a:pPr marL="12700">
              <a:lnSpc>
                <a:spcPct val="100000"/>
              </a:lnSpc>
              <a:spcBef>
                <a:spcPts val="100"/>
              </a:spcBef>
            </a:pPr>
            <a:r>
              <a:rPr lang="en-IN" sz="1400" dirty="0">
                <a:uFill>
                  <a:solidFill>
                    <a:srgbClr val="000000"/>
                  </a:solidFill>
                </a:uFill>
                <a:latin typeface="Times New Roman"/>
                <a:cs typeface="Times New Roman"/>
              </a:rPr>
              <a:t>Binary</a:t>
            </a:r>
            <a:r>
              <a:rPr lang="en-IN" sz="1400" spc="-80" dirty="0">
                <a:uFill>
                  <a:solidFill>
                    <a:srgbClr val="000000"/>
                  </a:solidFill>
                </a:uFill>
                <a:latin typeface="Times New Roman"/>
                <a:cs typeface="Times New Roman"/>
              </a:rPr>
              <a:t> </a:t>
            </a:r>
            <a:r>
              <a:rPr lang="en-IN" sz="1400" spc="-5" dirty="0">
                <a:uFill>
                  <a:solidFill>
                    <a:srgbClr val="000000"/>
                  </a:solidFill>
                </a:uFill>
                <a:latin typeface="Times New Roman"/>
                <a:cs typeface="Times New Roman"/>
              </a:rPr>
              <a:t>syntax:   </a:t>
            </a:r>
            <a:endParaRPr lang="en-IN" sz="1400" dirty="0">
              <a:latin typeface="Times New Roman"/>
              <a:cs typeface="Times New Roman"/>
            </a:endParaRPr>
          </a:p>
        </p:txBody>
      </p:sp>
      <p:sp>
        <p:nvSpPr>
          <p:cNvPr id="9" name="object 16">
            <a:extLst>
              <a:ext uri="{FF2B5EF4-FFF2-40B4-BE49-F238E27FC236}">
                <a16:creationId xmlns:a16="http://schemas.microsoft.com/office/drawing/2014/main" id="{885E56D0-7391-F62F-296D-73E79295BDB6}"/>
              </a:ext>
            </a:extLst>
          </p:cNvPr>
          <p:cNvSpPr txBox="1"/>
          <p:nvPr/>
        </p:nvSpPr>
        <p:spPr>
          <a:xfrm>
            <a:off x="2528570" y="3446281"/>
            <a:ext cx="2043430" cy="391773"/>
          </a:xfrm>
          <a:prstGeom prst="rect">
            <a:avLst/>
          </a:prstGeom>
        </p:spPr>
        <p:txBody>
          <a:bodyPr vert="horz" wrap="square" lIns="0" tIns="113664" rIns="0" bIns="0" rtlCol="0">
            <a:spAutoFit/>
          </a:bodyPr>
          <a:lstStyle/>
          <a:p>
            <a:pPr marL="295275">
              <a:lnSpc>
                <a:spcPct val="100000"/>
              </a:lnSpc>
              <a:spcBef>
                <a:spcPts val="894"/>
              </a:spcBef>
            </a:pPr>
            <a:r>
              <a:rPr sz="1600" spc="-15" dirty="0">
                <a:solidFill>
                  <a:srgbClr val="0070C0"/>
                </a:solidFill>
                <a:latin typeface="Arial"/>
                <a:cs typeface="Arial"/>
              </a:rPr>
              <a:t>0</a:t>
            </a:r>
            <a:r>
              <a:rPr sz="1600" spc="-200" dirty="0">
                <a:solidFill>
                  <a:srgbClr val="0070C0"/>
                </a:solidFill>
                <a:latin typeface="Arial"/>
                <a:cs typeface="Arial"/>
              </a:rPr>
              <a:t> </a:t>
            </a:r>
            <a:r>
              <a:rPr sz="1800" i="1" dirty="0">
                <a:solidFill>
                  <a:srgbClr val="0070C0"/>
                </a:solidFill>
                <a:latin typeface="Times New Roman"/>
                <a:cs typeface="Times New Roman"/>
              </a:rPr>
              <a:t>valueInBinary</a:t>
            </a:r>
            <a:endParaRPr sz="1800" dirty="0">
              <a:solidFill>
                <a:srgbClr val="0070C0"/>
              </a:solidFill>
              <a:latin typeface="Times New Roman"/>
              <a:cs typeface="Times New Roman"/>
            </a:endParaRPr>
          </a:p>
        </p:txBody>
      </p:sp>
    </p:spTree>
    <p:extLst>
      <p:ext uri="{BB962C8B-B14F-4D97-AF65-F5344CB8AC3E}">
        <p14:creationId xmlns:p14="http://schemas.microsoft.com/office/powerpoint/2010/main" val="1008599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4151B3-BFAE-C3A3-BE46-C1F5639769B0}"/>
              </a:ext>
            </a:extLst>
          </p:cNvPr>
          <p:cNvSpPr txBox="1"/>
          <p:nvPr/>
        </p:nvSpPr>
        <p:spPr>
          <a:xfrm>
            <a:off x="0" y="1128529"/>
            <a:ext cx="5982586" cy="584775"/>
          </a:xfrm>
          <a:prstGeom prst="rect">
            <a:avLst/>
          </a:prstGeom>
          <a:noFill/>
        </p:spPr>
        <p:txBody>
          <a:bodyPr wrap="square" rtlCol="0">
            <a:spAutoFit/>
          </a:bodyPr>
          <a:lstStyle/>
          <a:p>
            <a:r>
              <a:rPr lang="en-IN" sz="320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C</a:t>
            </a:r>
            <a:r>
              <a:rPr lang="en-IN" sz="3200" b="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-INSTRUCTION</a:t>
            </a:r>
            <a:endParaRPr lang="en-IN" sz="3200"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1028" name="Picture 4" descr="assembly - What does the 'a' means in Nand2Tetris C-instruction comp? -  Stack Overflow">
            <a:extLst>
              <a:ext uri="{FF2B5EF4-FFF2-40B4-BE49-F238E27FC236}">
                <a16:creationId xmlns:a16="http://schemas.microsoft.com/office/drawing/2014/main" id="{7F2C244D-FD27-67CA-B3A0-762181581F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90"/>
          <a:stretch/>
        </p:blipFill>
        <p:spPr bwMode="auto">
          <a:xfrm>
            <a:off x="2335280" y="1128529"/>
            <a:ext cx="5891766" cy="401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8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40EDFA76-83B1-812F-87F9-CF7695D788F3}"/>
              </a:ext>
            </a:extLst>
          </p:cNvPr>
          <p:cNvSpPr>
            <a:spLocks noGrp="1"/>
          </p:cNvSpPr>
          <p:nvPr>
            <p:ph type="title"/>
          </p:nvPr>
        </p:nvSpPr>
        <p:spPr>
          <a:xfrm>
            <a:off x="966006" y="1101664"/>
            <a:ext cx="6076867" cy="1015051"/>
          </a:xfrm>
        </p:spPr>
        <p:txBody>
          <a:bodyPr/>
          <a:lstStyle/>
          <a:p>
            <a:r>
              <a:rPr lang="en-US" sz="2000" dirty="0" err="1">
                <a:solidFill>
                  <a:schemeClr val="accent1">
                    <a:lumMod val="50000"/>
                  </a:schemeClr>
                </a:solidFill>
                <a:latin typeface="Montserrat"/>
                <a:sym typeface="Montserrat"/>
              </a:rPr>
              <a:t>I’am</a:t>
            </a:r>
            <a:r>
              <a:rPr lang="en-US" sz="2000" dirty="0">
                <a:solidFill>
                  <a:schemeClr val="accent1">
                    <a:lumMod val="50000"/>
                  </a:schemeClr>
                </a:solidFill>
                <a:latin typeface="Montserrat"/>
                <a:sym typeface="Montserrat"/>
              </a:rPr>
              <a:t> Going to Implement the following String library functions in Jack</a:t>
            </a:r>
            <a:endParaRPr lang="en-IN" sz="2000" dirty="0">
              <a:solidFill>
                <a:schemeClr val="accent1">
                  <a:lumMod val="50000"/>
                </a:schemeClr>
              </a:solidFill>
            </a:endParaRPr>
          </a:p>
        </p:txBody>
      </p:sp>
      <p:sp>
        <p:nvSpPr>
          <p:cNvPr id="11" name="TextBox 10">
            <a:extLst>
              <a:ext uri="{FF2B5EF4-FFF2-40B4-BE49-F238E27FC236}">
                <a16:creationId xmlns:a16="http://schemas.microsoft.com/office/drawing/2014/main" id="{B7400E96-3A48-83E7-AAE4-343F03049C35}"/>
              </a:ext>
            </a:extLst>
          </p:cNvPr>
          <p:cNvSpPr txBox="1"/>
          <p:nvPr/>
        </p:nvSpPr>
        <p:spPr>
          <a:xfrm>
            <a:off x="1129220" y="2480331"/>
            <a:ext cx="7027326" cy="1707519"/>
          </a:xfrm>
          <a:prstGeom prst="rect">
            <a:avLst/>
          </a:prstGeom>
          <a:noFill/>
        </p:spPr>
        <p:txBody>
          <a:bodyPr wrap="square">
            <a:spAutoFit/>
          </a:bodyPr>
          <a:lstStyle/>
          <a:p>
            <a:pPr marL="342900" indent="-342900">
              <a:lnSpc>
                <a:spcPct val="150000"/>
              </a:lnSpc>
              <a:buFont typeface="+mj-lt"/>
              <a:buAutoNum type="arabicParenR"/>
            </a:pPr>
            <a:r>
              <a:rPr lang="en-US" sz="1800" dirty="0">
                <a:solidFill>
                  <a:schemeClr val="tx1"/>
                </a:solidFill>
                <a:latin typeface="Montserrat"/>
                <a:sym typeface="Montserrat"/>
              </a:rPr>
              <a:t>Constructs a new empty string with a maximum length</a:t>
            </a:r>
          </a:p>
          <a:p>
            <a:pPr marL="342900" indent="-342900">
              <a:lnSpc>
                <a:spcPct val="150000"/>
              </a:lnSpc>
              <a:buFont typeface="+mj-lt"/>
              <a:buAutoNum type="arabicParenR"/>
            </a:pPr>
            <a:r>
              <a:rPr lang="en-US" sz="1800" dirty="0">
                <a:solidFill>
                  <a:schemeClr val="tx1"/>
                </a:solidFill>
                <a:latin typeface="Montserrat"/>
                <a:sym typeface="Montserrat"/>
              </a:rPr>
              <a:t>Returns the character value at the specified index.</a:t>
            </a:r>
          </a:p>
          <a:p>
            <a:pPr marL="342900" indent="-342900">
              <a:lnSpc>
                <a:spcPct val="150000"/>
              </a:lnSpc>
              <a:buFont typeface="+mj-lt"/>
              <a:buAutoNum type="arabicParenR"/>
            </a:pPr>
            <a:r>
              <a:rPr lang="en-US" sz="1800" dirty="0">
                <a:solidFill>
                  <a:schemeClr val="tx1"/>
                </a:solidFill>
                <a:latin typeface="Montserrat"/>
                <a:sym typeface="Montserrat"/>
              </a:rPr>
              <a:t>Returns the length of this string</a:t>
            </a:r>
          </a:p>
          <a:p>
            <a:pPr marL="342900" indent="-342900">
              <a:lnSpc>
                <a:spcPct val="150000"/>
              </a:lnSpc>
              <a:buFont typeface="+mj-lt"/>
              <a:buAutoNum type="arabicParenR"/>
            </a:pPr>
            <a:r>
              <a:rPr lang="en-US" sz="1800" dirty="0">
                <a:solidFill>
                  <a:schemeClr val="tx1"/>
                </a:solidFill>
                <a:latin typeface="Montserrat"/>
                <a:sym typeface="Montserrat"/>
              </a:rPr>
              <a:t>De-allocates the string and frees its memory space.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144D-39A7-E18C-F9EA-8BED2D2BD718}"/>
              </a:ext>
            </a:extLst>
          </p:cNvPr>
          <p:cNvSpPr>
            <a:spLocks noGrp="1"/>
          </p:cNvSpPr>
          <p:nvPr>
            <p:ph type="title"/>
          </p:nvPr>
        </p:nvSpPr>
        <p:spPr/>
        <p:txBody>
          <a:bodyPr/>
          <a:lstStyle/>
          <a:p>
            <a:r>
              <a:rPr lang="en-IN" dirty="0">
                <a:solidFill>
                  <a:schemeClr val="accent1"/>
                </a:solidFill>
              </a:rPr>
              <a:t>The Overall Assembler Logic</a:t>
            </a:r>
          </a:p>
        </p:txBody>
      </p:sp>
      <p:pic>
        <p:nvPicPr>
          <p:cNvPr id="4" name="Picture 3">
            <a:extLst>
              <a:ext uri="{FF2B5EF4-FFF2-40B4-BE49-F238E27FC236}">
                <a16:creationId xmlns:a16="http://schemas.microsoft.com/office/drawing/2014/main" id="{3EB44248-2F5D-D384-BFEB-5481E377D486}"/>
              </a:ext>
            </a:extLst>
          </p:cNvPr>
          <p:cNvPicPr>
            <a:picLocks noChangeAspect="1"/>
          </p:cNvPicPr>
          <p:nvPr/>
        </p:nvPicPr>
        <p:blipFill rotWithShape="1">
          <a:blip r:embed="rId2"/>
          <a:srcRect t="10065"/>
          <a:stretch/>
        </p:blipFill>
        <p:spPr>
          <a:xfrm>
            <a:off x="1607971" y="946284"/>
            <a:ext cx="5928058" cy="4109810"/>
          </a:xfrm>
          <a:prstGeom prst="rect">
            <a:avLst/>
          </a:prstGeom>
        </p:spPr>
      </p:pic>
    </p:spTree>
    <p:extLst>
      <p:ext uri="{BB962C8B-B14F-4D97-AF65-F5344CB8AC3E}">
        <p14:creationId xmlns:p14="http://schemas.microsoft.com/office/powerpoint/2010/main" val="51082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4228-B2D8-F681-887A-2DCCABDC7463}"/>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US" sz="2800" dirty="0">
                <a:solidFill>
                  <a:schemeClr val="accent1">
                    <a:lumMod val="75000"/>
                  </a:schemeClr>
                </a:solidFill>
                <a:latin typeface="Trebuchet MS" panose="020B0603020202020204" pitchFamily="34" charset="0"/>
              </a:rPr>
              <a:t>Assembler.PY</a:t>
            </a:r>
            <a:endParaRPr lang="en-IN" sz="2800" dirty="0">
              <a:solidFill>
                <a:schemeClr val="accent1">
                  <a:lumMod val="75000"/>
                </a:schemeClr>
              </a:solidFill>
              <a:latin typeface="Trebuchet MS" panose="020B0603020202020204" pitchFamily="34" charset="0"/>
            </a:endParaRPr>
          </a:p>
        </p:txBody>
      </p:sp>
      <p:pic>
        <p:nvPicPr>
          <p:cNvPr id="4" name="Picture 3">
            <a:extLst>
              <a:ext uri="{FF2B5EF4-FFF2-40B4-BE49-F238E27FC236}">
                <a16:creationId xmlns:a16="http://schemas.microsoft.com/office/drawing/2014/main" id="{FC5C45A0-1647-A760-0C73-8AC3312AE86B}"/>
              </a:ext>
            </a:extLst>
          </p:cNvPr>
          <p:cNvPicPr>
            <a:picLocks noChangeAspect="1"/>
          </p:cNvPicPr>
          <p:nvPr/>
        </p:nvPicPr>
        <p:blipFill>
          <a:blip r:embed="rId2"/>
          <a:stretch>
            <a:fillRect/>
          </a:stretch>
        </p:blipFill>
        <p:spPr>
          <a:xfrm>
            <a:off x="77972" y="916370"/>
            <a:ext cx="5974877" cy="4193669"/>
          </a:xfrm>
          <a:prstGeom prst="rect">
            <a:avLst/>
          </a:prstGeom>
        </p:spPr>
      </p:pic>
      <p:sp>
        <p:nvSpPr>
          <p:cNvPr id="7" name="Rectangle: Rounded Corners 6">
            <a:extLst>
              <a:ext uri="{FF2B5EF4-FFF2-40B4-BE49-F238E27FC236}">
                <a16:creationId xmlns:a16="http://schemas.microsoft.com/office/drawing/2014/main" id="{C7FE2491-AC1D-04C7-8B1C-F70570C579A9}"/>
              </a:ext>
            </a:extLst>
          </p:cNvPr>
          <p:cNvSpPr/>
          <p:nvPr/>
        </p:nvSpPr>
        <p:spPr>
          <a:xfrm>
            <a:off x="5667155" y="1241353"/>
            <a:ext cx="3165170" cy="340950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i="0" dirty="0">
              <a:solidFill>
                <a:schemeClr val="tx1"/>
              </a:solidFill>
              <a:effectLst/>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venir Next LT Pro" panose="020B0504020202020204" pitchFamily="34" charset="0"/>
            </a:endParaRPr>
          </a:p>
          <a:p>
            <a:r>
              <a:rPr lang="en-US" dirty="0">
                <a:solidFill>
                  <a:schemeClr val="tx1"/>
                </a:solidFill>
                <a:latin typeface="Avenir Next LT Pro" panose="020B0504020202020204" pitchFamily="34" charset="0"/>
              </a:rPr>
              <a:t>A regular expression specifies a set of strings that matches it . </a:t>
            </a:r>
          </a:p>
          <a:p>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n-US" dirty="0">
                <a:solidFill>
                  <a:schemeClr val="tx1"/>
                </a:solidFill>
                <a:latin typeface="Avenir Next LT Pro" panose="020B0504020202020204" pitchFamily="34" charset="0"/>
              </a:rPr>
              <a:t>Later we created some constructers(def__</a:t>
            </a:r>
            <a:r>
              <a:rPr lang="en-US" dirty="0" err="1">
                <a:solidFill>
                  <a:schemeClr val="tx1"/>
                </a:solidFill>
                <a:latin typeface="Avenir Next LT Pro" panose="020B0504020202020204" pitchFamily="34" charset="0"/>
              </a:rPr>
              <a:t>init</a:t>
            </a:r>
            <a:r>
              <a:rPr lang="en-US" dirty="0">
                <a:solidFill>
                  <a:schemeClr val="tx1"/>
                </a:solidFill>
                <a:latin typeface="Avenir Next LT Pro" panose="020B0504020202020204" pitchFamily="34" charset="0"/>
              </a:rPr>
              <a:t>__(self),</a:t>
            </a:r>
            <a:r>
              <a:rPr lang="en-US" dirty="0" err="1">
                <a:solidFill>
                  <a:schemeClr val="tx1"/>
                </a:solidFill>
                <a:latin typeface="Avenir Next LT Pro" panose="020B0504020202020204" pitchFamily="34" charset="0"/>
              </a:rPr>
              <a:t>cmd_from_num</a:t>
            </a:r>
            <a:r>
              <a:rPr lang="en-US" dirty="0">
                <a:solidFill>
                  <a:schemeClr val="tx1"/>
                </a:solidFill>
                <a:latin typeface="Avenir Next LT Pro" panose="020B0504020202020204" pitchFamily="34" charset="0"/>
              </a:rPr>
              <a:t>,…) these constructer basically contains objects, and the function of this object if call the </a:t>
            </a:r>
            <a:r>
              <a:rPr lang="en-US" dirty="0" err="1">
                <a:solidFill>
                  <a:schemeClr val="tx1"/>
                </a:solidFill>
                <a:latin typeface="Avenir Next LT Pro" panose="020B0504020202020204" pitchFamily="34" charset="0"/>
              </a:rPr>
              <a:t>function,in</a:t>
            </a:r>
            <a:r>
              <a:rPr lang="en-US" dirty="0">
                <a:solidFill>
                  <a:schemeClr val="tx1"/>
                </a:solidFill>
                <a:latin typeface="Avenir Next LT Pro" panose="020B0504020202020204" pitchFamily="34" charset="0"/>
              </a:rPr>
              <a:t> the first constructor it reads different types of symbols and convert them into the binary code</a:t>
            </a: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508153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900B0-1907-F5F5-E279-AD85762E050B}"/>
              </a:ext>
            </a:extLst>
          </p:cNvPr>
          <p:cNvPicPr>
            <a:picLocks noChangeAspect="1"/>
          </p:cNvPicPr>
          <p:nvPr/>
        </p:nvPicPr>
        <p:blipFill>
          <a:blip r:embed="rId2"/>
          <a:stretch>
            <a:fillRect/>
          </a:stretch>
        </p:blipFill>
        <p:spPr>
          <a:xfrm>
            <a:off x="105974" y="90832"/>
            <a:ext cx="6743006" cy="4961835"/>
          </a:xfrm>
          <a:prstGeom prst="rect">
            <a:avLst/>
          </a:prstGeom>
        </p:spPr>
      </p:pic>
      <p:sp>
        <p:nvSpPr>
          <p:cNvPr id="6" name="Rectangle: Rounded Corners 5">
            <a:extLst>
              <a:ext uri="{FF2B5EF4-FFF2-40B4-BE49-F238E27FC236}">
                <a16:creationId xmlns:a16="http://schemas.microsoft.com/office/drawing/2014/main" id="{520F82FB-0472-1201-19D4-88151A8A8BE8}"/>
              </a:ext>
            </a:extLst>
          </p:cNvPr>
          <p:cNvSpPr/>
          <p:nvPr/>
        </p:nvSpPr>
        <p:spPr>
          <a:xfrm>
            <a:off x="5975498" y="998131"/>
            <a:ext cx="2920409" cy="31131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Here, we just created another two constructors namely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hadle_a_expr</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used for handling different variables, Next we used the constructor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segment_c_expr</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for using different symbols</a:t>
            </a:r>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and self is used to for accessing the different instance of the variables with in the class itself.</a:t>
            </a:r>
          </a:p>
          <a:p>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183604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4298-AD86-E6B4-41D6-3DADA4DFF1AE}"/>
              </a:ext>
            </a:extLst>
          </p:cNvPr>
          <p:cNvPicPr>
            <a:picLocks noChangeAspect="1"/>
          </p:cNvPicPr>
          <p:nvPr/>
        </p:nvPicPr>
        <p:blipFill>
          <a:blip r:embed="rId2"/>
          <a:stretch>
            <a:fillRect/>
          </a:stretch>
        </p:blipFill>
        <p:spPr>
          <a:xfrm>
            <a:off x="166992" y="112775"/>
            <a:ext cx="5919969" cy="4917950"/>
          </a:xfrm>
          <a:prstGeom prst="rect">
            <a:avLst/>
          </a:prstGeom>
        </p:spPr>
      </p:pic>
      <p:sp>
        <p:nvSpPr>
          <p:cNvPr id="6" name="Rectangle: Rounded Corners 5">
            <a:extLst>
              <a:ext uri="{FF2B5EF4-FFF2-40B4-BE49-F238E27FC236}">
                <a16:creationId xmlns:a16="http://schemas.microsoft.com/office/drawing/2014/main" id="{18C2AB6F-FF05-AA70-5EC6-442A1F953747}"/>
              </a:ext>
            </a:extLst>
          </p:cNvPr>
          <p:cNvSpPr/>
          <p:nvPr/>
        </p:nvSpPr>
        <p:spPr>
          <a:xfrm>
            <a:off x="5429693" y="843518"/>
            <a:ext cx="3381154" cy="361606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i="0" dirty="0">
              <a:solidFill>
                <a:schemeClr val="tx1"/>
              </a:solidFill>
              <a:effectLst/>
              <a:latin typeface="Arial" panose="020B0604020202020204" pitchFamily="34" charset="0"/>
              <a:cs typeface="Arial" panose="020B0604020202020204" pitchFamily="34" charset="0"/>
            </a:endParaRPr>
          </a:p>
          <a:p>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As we know assembler reads two types of instruction A and C , firstly coming to the C-instruction, coming to the destination(</a:t>
            </a:r>
            <a:r>
              <a:rPr lang="en-US" i="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dest</a:t>
            </a:r>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According the type of input the c-instruction reads and convert into binary code.</a:t>
            </a:r>
          </a:p>
          <a:p>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Next, we have used the jump constructor,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Simillarly</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according to the type of symbolic syntax the binary code is generated.</a:t>
            </a:r>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2481507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AB0877-1D20-ACB5-FD8B-6B5E1768FE82}"/>
              </a:ext>
            </a:extLst>
          </p:cNvPr>
          <p:cNvPicPr>
            <a:picLocks noChangeAspect="1"/>
          </p:cNvPicPr>
          <p:nvPr/>
        </p:nvPicPr>
        <p:blipFill>
          <a:blip r:embed="rId2"/>
          <a:stretch>
            <a:fillRect/>
          </a:stretch>
        </p:blipFill>
        <p:spPr>
          <a:xfrm>
            <a:off x="323066" y="79521"/>
            <a:ext cx="6373569" cy="4984457"/>
          </a:xfrm>
          <a:prstGeom prst="rect">
            <a:avLst/>
          </a:prstGeom>
        </p:spPr>
      </p:pic>
      <p:sp>
        <p:nvSpPr>
          <p:cNvPr id="7" name="Rectangle: Rounded Corners 6">
            <a:extLst>
              <a:ext uri="{FF2B5EF4-FFF2-40B4-BE49-F238E27FC236}">
                <a16:creationId xmlns:a16="http://schemas.microsoft.com/office/drawing/2014/main" id="{C73EFBD4-B95A-2611-65D4-799722073E0F}"/>
              </a:ext>
            </a:extLst>
          </p:cNvPr>
          <p:cNvSpPr/>
          <p:nvPr/>
        </p:nvSpPr>
        <p:spPr>
          <a:xfrm>
            <a:off x="5835964" y="2175436"/>
            <a:ext cx="2424223" cy="13113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p>
        </p:txBody>
      </p:sp>
      <p:sp>
        <p:nvSpPr>
          <p:cNvPr id="8" name="TextBox 7">
            <a:extLst>
              <a:ext uri="{FF2B5EF4-FFF2-40B4-BE49-F238E27FC236}">
                <a16:creationId xmlns:a16="http://schemas.microsoft.com/office/drawing/2014/main" id="{794A4CD5-B412-0C82-8CB8-0C335240BCF8}"/>
              </a:ext>
            </a:extLst>
          </p:cNvPr>
          <p:cNvSpPr txBox="1"/>
          <p:nvPr/>
        </p:nvSpPr>
        <p:spPr>
          <a:xfrm>
            <a:off x="6080514" y="2217247"/>
            <a:ext cx="1935125" cy="116955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Now, we created another constructor for giving different </a:t>
            </a:r>
            <a:r>
              <a:rPr lang="en-US" dirty="0" err="1">
                <a:latin typeface="Verdana" panose="020B0604030504040204" pitchFamily="34" charset="0"/>
                <a:ea typeface="Verdana" panose="020B0604030504040204" pitchFamily="34" charset="0"/>
              </a:rPr>
              <a:t>dest</a:t>
            </a:r>
            <a:r>
              <a:rPr lang="en-US" dirty="0">
                <a:latin typeface="Verdana" panose="020B0604030504040204" pitchFamily="34" charset="0"/>
                <a:ea typeface="Verdana" panose="020B0604030504040204" pitchFamily="34" charset="0"/>
              </a:rPr>
              <a:t> instructions.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52925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B9873-007F-8CB5-B004-F33D557701A6}"/>
              </a:ext>
            </a:extLst>
          </p:cNvPr>
          <p:cNvPicPr>
            <a:picLocks noChangeAspect="1"/>
          </p:cNvPicPr>
          <p:nvPr/>
        </p:nvPicPr>
        <p:blipFill rotWithShape="1">
          <a:blip r:embed="rId2"/>
          <a:srcRect r="15935"/>
          <a:stretch/>
        </p:blipFill>
        <p:spPr>
          <a:xfrm>
            <a:off x="112699" y="87406"/>
            <a:ext cx="7304578" cy="4914900"/>
          </a:xfrm>
          <a:prstGeom prst="rect">
            <a:avLst/>
          </a:prstGeom>
        </p:spPr>
      </p:pic>
    </p:spTree>
    <p:extLst>
      <p:ext uri="{BB962C8B-B14F-4D97-AF65-F5344CB8AC3E}">
        <p14:creationId xmlns:p14="http://schemas.microsoft.com/office/powerpoint/2010/main" val="367573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A5282-FFB6-6891-A05C-91A6B073BEF3}"/>
              </a:ext>
            </a:extLst>
          </p:cNvPr>
          <p:cNvPicPr>
            <a:picLocks noChangeAspect="1"/>
          </p:cNvPicPr>
          <p:nvPr/>
        </p:nvPicPr>
        <p:blipFill>
          <a:blip r:embed="rId2"/>
          <a:stretch>
            <a:fillRect/>
          </a:stretch>
        </p:blipFill>
        <p:spPr>
          <a:xfrm>
            <a:off x="201704" y="103837"/>
            <a:ext cx="5372101" cy="4141420"/>
          </a:xfrm>
          <a:prstGeom prst="rect">
            <a:avLst/>
          </a:prstGeom>
        </p:spPr>
      </p:pic>
      <p:pic>
        <p:nvPicPr>
          <p:cNvPr id="7" name="Picture 6">
            <a:extLst>
              <a:ext uri="{FF2B5EF4-FFF2-40B4-BE49-F238E27FC236}">
                <a16:creationId xmlns:a16="http://schemas.microsoft.com/office/drawing/2014/main" id="{3B825EDB-FF07-4083-8C6C-A821D9134E1C}"/>
              </a:ext>
            </a:extLst>
          </p:cNvPr>
          <p:cNvPicPr>
            <a:picLocks noChangeAspect="1"/>
          </p:cNvPicPr>
          <p:nvPr/>
        </p:nvPicPr>
        <p:blipFill>
          <a:blip r:embed="rId3"/>
          <a:stretch>
            <a:fillRect/>
          </a:stretch>
        </p:blipFill>
        <p:spPr>
          <a:xfrm>
            <a:off x="209151" y="4200901"/>
            <a:ext cx="5372101" cy="873427"/>
          </a:xfrm>
          <a:prstGeom prst="rect">
            <a:avLst/>
          </a:prstGeom>
        </p:spPr>
      </p:pic>
      <p:sp>
        <p:nvSpPr>
          <p:cNvPr id="8" name="Rectangle: Rounded Corners 7">
            <a:extLst>
              <a:ext uri="{FF2B5EF4-FFF2-40B4-BE49-F238E27FC236}">
                <a16:creationId xmlns:a16="http://schemas.microsoft.com/office/drawing/2014/main" id="{3E9F9E40-975D-5074-641C-2E12398FA830}"/>
              </a:ext>
            </a:extLst>
          </p:cNvPr>
          <p:cNvSpPr/>
          <p:nvPr/>
        </p:nvSpPr>
        <p:spPr>
          <a:xfrm>
            <a:off x="5198012" y="1405007"/>
            <a:ext cx="3152092" cy="25077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31C7BEEA-50DF-12F7-762F-0549AEAFA4FB}"/>
              </a:ext>
            </a:extLst>
          </p:cNvPr>
          <p:cNvSpPr txBox="1"/>
          <p:nvPr/>
        </p:nvSpPr>
        <p:spPr>
          <a:xfrm>
            <a:off x="5429693" y="1601972"/>
            <a:ext cx="2743200" cy="2246769"/>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Finally, we recall all the objects and when ever we give an input file the name is set to main by default by using that condition, we give the </a:t>
            </a:r>
            <a:r>
              <a:rPr lang="en-IN" dirty="0" err="1">
                <a:latin typeface="Verdana" panose="020B0604030504040204" pitchFamily="34" charset="0"/>
                <a:ea typeface="Verdana" panose="020B0604030504040204" pitchFamily="34" charset="0"/>
              </a:rPr>
              <a:t>infile</a:t>
            </a:r>
            <a:r>
              <a:rPr lang="en-IN" dirty="0">
                <a:latin typeface="Verdana" panose="020B0604030504040204" pitchFamily="34" charset="0"/>
                <a:ea typeface="Verdana" panose="020B0604030504040204" pitchFamily="34" charset="0"/>
              </a:rPr>
              <a:t> as .</a:t>
            </a:r>
            <a:r>
              <a:rPr lang="en-IN" dirty="0" err="1">
                <a:latin typeface="Verdana" panose="020B0604030504040204" pitchFamily="34" charset="0"/>
                <a:ea typeface="Verdana" panose="020B0604030504040204" pitchFamily="34" charset="0"/>
              </a:rPr>
              <a:t>asm</a:t>
            </a:r>
            <a:r>
              <a:rPr lang="en-IN" dirty="0">
                <a:latin typeface="Verdana" panose="020B0604030504040204" pitchFamily="34" charset="0"/>
                <a:ea typeface="Verdana" panose="020B0604030504040204" pitchFamily="34" charset="0"/>
              </a:rPr>
              <a:t> and </a:t>
            </a:r>
            <a:r>
              <a:rPr lang="en-IN" dirty="0" err="1">
                <a:latin typeface="Verdana" panose="020B0604030504040204" pitchFamily="34" charset="0"/>
                <a:ea typeface="Verdana" panose="020B0604030504040204" pitchFamily="34" charset="0"/>
              </a:rPr>
              <a:t>outfile</a:t>
            </a:r>
            <a:r>
              <a:rPr lang="en-IN" dirty="0">
                <a:latin typeface="Verdana" panose="020B0604030504040204" pitchFamily="34" charset="0"/>
                <a:ea typeface="Verdana" panose="020B0604030504040204" pitchFamily="34" charset="0"/>
              </a:rPr>
              <a:t> name is set to .hack and finally the assembly code is converted into binary </a:t>
            </a:r>
          </a:p>
        </p:txBody>
      </p:sp>
    </p:spTree>
    <p:extLst>
      <p:ext uri="{BB962C8B-B14F-4D97-AF65-F5344CB8AC3E}">
        <p14:creationId xmlns:p14="http://schemas.microsoft.com/office/powerpoint/2010/main" val="1316637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E114A-8FAD-1CBD-91D7-F2F90B5369D6}"/>
              </a:ext>
            </a:extLst>
          </p:cNvPr>
          <p:cNvSpPr>
            <a:spLocks noGrp="1"/>
          </p:cNvSpPr>
          <p:nvPr>
            <p:ph type="title"/>
          </p:nvPr>
        </p:nvSpPr>
        <p:spPr>
          <a:xfrm>
            <a:off x="702900" y="266125"/>
            <a:ext cx="7738200" cy="572700"/>
          </a:xfrm>
        </p:spPr>
        <p:txBody>
          <a:bodyPr/>
          <a:lstStyle/>
          <a:p>
            <a:pPr algn="ctr"/>
            <a:r>
              <a:rPr lang="en-IN" sz="2800" dirty="0">
                <a:solidFill>
                  <a:schemeClr val="accent1">
                    <a:lumMod val="75000"/>
                  </a:schemeClr>
                </a:solidFill>
                <a:latin typeface="Trebuchet MS" panose="020B0603020202020204" pitchFamily="34" charset="0"/>
              </a:rPr>
              <a:t>Comparing .hack files </a:t>
            </a:r>
          </a:p>
        </p:txBody>
      </p:sp>
      <p:pic>
        <p:nvPicPr>
          <p:cNvPr id="12" name="Picture 11">
            <a:extLst>
              <a:ext uri="{FF2B5EF4-FFF2-40B4-BE49-F238E27FC236}">
                <a16:creationId xmlns:a16="http://schemas.microsoft.com/office/drawing/2014/main" id="{6D51C89C-0EF0-9CE1-062D-0A7490F00930}"/>
              </a:ext>
            </a:extLst>
          </p:cNvPr>
          <p:cNvPicPr>
            <a:picLocks noChangeAspect="1"/>
          </p:cNvPicPr>
          <p:nvPr/>
        </p:nvPicPr>
        <p:blipFill rotWithShape="1">
          <a:blip r:embed="rId2"/>
          <a:srcRect t="15904"/>
          <a:stretch/>
        </p:blipFill>
        <p:spPr>
          <a:xfrm>
            <a:off x="542504" y="1194511"/>
            <a:ext cx="8058991" cy="3443190"/>
          </a:xfrm>
          <a:prstGeom prst="rect">
            <a:avLst/>
          </a:prstGeom>
        </p:spPr>
      </p:pic>
    </p:spTree>
    <p:extLst>
      <p:ext uri="{BB962C8B-B14F-4D97-AF65-F5344CB8AC3E}">
        <p14:creationId xmlns:p14="http://schemas.microsoft.com/office/powerpoint/2010/main" val="390990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167449" y="852244"/>
            <a:ext cx="6809100" cy="72778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r>
              <a:rPr lang="en" sz="3600" dirty="0">
                <a:solidFill>
                  <a:schemeClr val="accent1">
                    <a:lumMod val="75000"/>
                  </a:schemeClr>
                </a:solidFill>
                <a:latin typeface="Trebuchet MS" panose="020B0603020202020204" pitchFamily="34" charset="0"/>
              </a:rPr>
              <a:t>PART - 3</a:t>
            </a:r>
            <a:endParaRPr sz="3600" dirty="0">
              <a:solidFill>
                <a:schemeClr val="accent1">
                  <a:lumMod val="75000"/>
                </a:schemeClr>
              </a:solidFill>
              <a:latin typeface="Trebuchet MS" panose="020B0603020202020204" pitchFamily="34" charset="0"/>
            </a:endParaRPr>
          </a:p>
        </p:txBody>
      </p:sp>
      <p:sp>
        <p:nvSpPr>
          <p:cNvPr id="234" name="Google Shape;234;p33"/>
          <p:cNvSpPr txBox="1">
            <a:spLocks noGrp="1"/>
          </p:cNvSpPr>
          <p:nvPr>
            <p:ph type="subTitle" idx="4294967295"/>
          </p:nvPr>
        </p:nvSpPr>
        <p:spPr>
          <a:xfrm>
            <a:off x="785018" y="2408705"/>
            <a:ext cx="7573963" cy="115476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p>
            <a:pPr marL="0" indent="0" algn="ctr">
              <a:buClr>
                <a:schemeClr val="dk1"/>
              </a:buClr>
              <a:buSzPts val="1100"/>
              <a:buNone/>
            </a:pPr>
            <a:r>
              <a:rPr lang="en-US" sz="1800" dirty="0">
                <a:solidFill>
                  <a:schemeClr val="tx1"/>
                </a:solidFill>
                <a:effectLst/>
                <a:latin typeface="Trebuchet MS" panose="020B0603020202020204" pitchFamily="34" charset="0"/>
                <a:ea typeface="Calibri" panose="020F0502020204030204" pitchFamily="34" charset="0"/>
                <a:cs typeface="Calibri" panose="020F0502020204030204" pitchFamily="34" charset="0"/>
              </a:rPr>
              <a:t>Dump the machine codes generated by your own assembler into the </a:t>
            </a:r>
            <a:r>
              <a:rPr lang="en-US" sz="1800" dirty="0" err="1">
                <a:solidFill>
                  <a:schemeClr val="tx1"/>
                </a:solidFill>
                <a:effectLst/>
                <a:latin typeface="Trebuchet MS" panose="020B0603020202020204" pitchFamily="34" charset="0"/>
                <a:ea typeface="Calibri" panose="020F0502020204030204" pitchFamily="34" charset="0"/>
                <a:cs typeface="Calibri" panose="020F0502020204030204" pitchFamily="34" charset="0"/>
              </a:rPr>
              <a:t>RAM.hdl</a:t>
            </a:r>
            <a:r>
              <a:rPr lang="en-US" sz="1800" dirty="0">
                <a:solidFill>
                  <a:schemeClr val="tx1"/>
                </a:solidFill>
                <a:effectLst/>
                <a:latin typeface="Trebuchet MS" panose="020B0603020202020204" pitchFamily="34" charset="0"/>
                <a:ea typeface="Calibri" panose="020F0502020204030204" pitchFamily="34" charset="0"/>
                <a:cs typeface="Calibri" panose="020F0502020204030204" pitchFamily="34" charset="0"/>
              </a:rPr>
              <a:t>. Then design the architecture for implementing your machine instructions to get the result.</a:t>
            </a:r>
            <a:endParaRPr lang="en-US" sz="18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1951427" y="406370"/>
            <a:ext cx="5241146" cy="58423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rebuchet MS" panose="020B0603020202020204" pitchFamily="34" charset="0"/>
              </a:rPr>
              <a:t>HARDWARE SIMULATOR</a:t>
            </a:r>
            <a:endParaRPr sz="3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rebuchet MS" panose="020B0603020202020204" pitchFamily="34" charset="0"/>
            </a:endParaRPr>
          </a:p>
        </p:txBody>
      </p:sp>
      <p:sp>
        <p:nvSpPr>
          <p:cNvPr id="2" name="TextBox 1">
            <a:extLst>
              <a:ext uri="{FF2B5EF4-FFF2-40B4-BE49-F238E27FC236}">
                <a16:creationId xmlns:a16="http://schemas.microsoft.com/office/drawing/2014/main" id="{8E983117-B923-EA93-36DC-D55D8DDE1CF7}"/>
              </a:ext>
            </a:extLst>
          </p:cNvPr>
          <p:cNvSpPr txBox="1"/>
          <p:nvPr/>
        </p:nvSpPr>
        <p:spPr>
          <a:xfrm>
            <a:off x="632460" y="1670387"/>
            <a:ext cx="7879080" cy="230832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just"/>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Software simulation is often used when evaluating computer systems. It may, however, be time consuming and expensive, especially when many runs with slightly differing parameters have to be done or when small changes in the model have to be performed frequently. In such situations, and when not too much detail and only small amounts of output data are required, the hardware simulator described in this paper may be an effective tool. The hardware simulator is an apparatus on which physical models of computer systems can be built.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A35FB0-E092-5345-B697-57363FBC727D}"/>
              </a:ext>
            </a:extLst>
          </p:cNvPr>
          <p:cNvPicPr>
            <a:picLocks noChangeAspect="1"/>
          </p:cNvPicPr>
          <p:nvPr/>
        </p:nvPicPr>
        <p:blipFill rotWithShape="1">
          <a:blip r:embed="rId2"/>
          <a:srcRect b="2566"/>
          <a:stretch/>
        </p:blipFill>
        <p:spPr>
          <a:xfrm>
            <a:off x="1811158" y="1401173"/>
            <a:ext cx="5521683" cy="3518157"/>
          </a:xfrm>
          <a:prstGeom prst="rect">
            <a:avLst/>
          </a:prstGeom>
        </p:spPr>
      </p:pic>
      <p:sp>
        <p:nvSpPr>
          <p:cNvPr id="10" name="Google Shape;320;p38">
            <a:extLst>
              <a:ext uri="{FF2B5EF4-FFF2-40B4-BE49-F238E27FC236}">
                <a16:creationId xmlns:a16="http://schemas.microsoft.com/office/drawing/2014/main" id="{BA5465EA-883D-AF14-9209-377BA9F6F08A}"/>
              </a:ext>
            </a:extLst>
          </p:cNvPr>
          <p:cNvSpPr txBox="1">
            <a:spLocks noGrp="1"/>
          </p:cNvSpPr>
          <p:nvPr>
            <p:ph type="title"/>
          </p:nvPr>
        </p:nvSpPr>
        <p:spPr>
          <a:xfrm>
            <a:off x="67339" y="280525"/>
            <a:ext cx="8995144" cy="5727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lumMod val="75000"/>
                  </a:schemeClr>
                </a:solidFill>
              </a:rPr>
              <a:t>The Big Picture</a:t>
            </a:r>
            <a:endParaRPr sz="2800" dirty="0">
              <a:solidFill>
                <a:schemeClr val="accent1">
                  <a:lumMod val="75000"/>
                </a:schemeClr>
              </a:solidFill>
            </a:endParaRPr>
          </a:p>
        </p:txBody>
      </p:sp>
    </p:spTree>
    <p:extLst>
      <p:ext uri="{BB962C8B-B14F-4D97-AF65-F5344CB8AC3E}">
        <p14:creationId xmlns:p14="http://schemas.microsoft.com/office/powerpoint/2010/main" val="1862405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p:nvPr>
        </p:nvSpPr>
        <p:spPr>
          <a:xfrm>
            <a:off x="2646373" y="1398630"/>
            <a:ext cx="5811827" cy="2346240"/>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t" anchorCtr="0">
            <a:noAutofit/>
          </a:bodyPr>
          <a:lstStyle/>
          <a:p>
            <a:pPr marL="0" marR="0" algn="l">
              <a:lnSpc>
                <a:spcPct val="107000"/>
              </a:lnSpc>
              <a:spcBef>
                <a:spcPts val="0"/>
              </a:spcBef>
              <a:spcAft>
                <a:spcPts val="800"/>
              </a:spcAft>
            </a:pP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CHIP Computer {</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 reset;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PARTS:</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ROM32K(address=</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pc,out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=instruction);</a:t>
            </a:r>
            <a:b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CPU(</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inM,instruction</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instruction,reset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reset,outM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outM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b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writeM,addressM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addressM,pc</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=pc);</a:t>
            </a:r>
            <a:b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Memory(in=</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outM,load</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writeM,address</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addressM,out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endParaRPr sz="2800" b="0" dirty="0"/>
          </a:p>
        </p:txBody>
      </p:sp>
      <p:sp>
        <p:nvSpPr>
          <p:cNvPr id="368" name="Google Shape;368;p39"/>
          <p:cNvSpPr txBox="1">
            <a:spLocks noGrp="1"/>
          </p:cNvSpPr>
          <p:nvPr>
            <p:ph type="subTitle" idx="1"/>
          </p:nvPr>
        </p:nvSpPr>
        <p:spPr>
          <a:xfrm>
            <a:off x="1397474" y="318845"/>
            <a:ext cx="6349050" cy="4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effectLst/>
                <a:latin typeface="Calibri" panose="020F0502020204030204" pitchFamily="34" charset="0"/>
                <a:ea typeface="Calibri" panose="020F0502020204030204" pitchFamily="34" charset="0"/>
              </a:rPr>
              <a:t>To run the machine codes generated by our own assembler in the </a:t>
            </a:r>
            <a:r>
              <a:rPr lang="en-US" sz="1800" dirty="0" err="1">
                <a:solidFill>
                  <a:schemeClr val="tx1"/>
                </a:solidFill>
                <a:effectLst/>
                <a:latin typeface="Calibri" panose="020F0502020204030204" pitchFamily="34" charset="0"/>
                <a:ea typeface="Calibri" panose="020F0502020204030204" pitchFamily="34" charset="0"/>
              </a:rPr>
              <a:t>RAM.hdl</a:t>
            </a:r>
            <a:r>
              <a:rPr lang="en-US" sz="1800" dirty="0">
                <a:solidFill>
                  <a:schemeClr val="tx1"/>
                </a:solidFill>
                <a:effectLst/>
                <a:latin typeface="Calibri" panose="020F0502020204030204" pitchFamily="34" charset="0"/>
                <a:ea typeface="Calibri" panose="020F0502020204030204" pitchFamily="34" charset="0"/>
              </a:rPr>
              <a:t>, we need to run the </a:t>
            </a:r>
            <a:r>
              <a:rPr lang="en-US" sz="1800" dirty="0" err="1">
                <a:solidFill>
                  <a:schemeClr val="tx1"/>
                </a:solidFill>
                <a:effectLst/>
                <a:latin typeface="Calibri" panose="020F0502020204030204" pitchFamily="34" charset="0"/>
                <a:ea typeface="Calibri" panose="020F0502020204030204" pitchFamily="34" charset="0"/>
              </a:rPr>
              <a:t>Computer.hdl</a:t>
            </a:r>
            <a:r>
              <a:rPr lang="en-US" sz="1800" dirty="0">
                <a:solidFill>
                  <a:schemeClr val="tx1"/>
                </a:solidFill>
                <a:effectLst/>
                <a:latin typeface="Calibri" panose="020F0502020204030204" pitchFamily="34" charset="0"/>
                <a:ea typeface="Calibri" panose="020F0502020204030204" pitchFamily="34" charset="0"/>
              </a:rPr>
              <a:t> program.</a:t>
            </a:r>
          </a:p>
        </p:txBody>
      </p:sp>
      <p:sp>
        <p:nvSpPr>
          <p:cNvPr id="2" name="TextBox 1">
            <a:extLst>
              <a:ext uri="{FF2B5EF4-FFF2-40B4-BE49-F238E27FC236}">
                <a16:creationId xmlns:a16="http://schemas.microsoft.com/office/drawing/2014/main" id="{633B4BF9-076F-F811-33AF-E18DEBACF725}"/>
              </a:ext>
            </a:extLst>
          </p:cNvPr>
          <p:cNvSpPr txBox="1"/>
          <p:nvPr/>
        </p:nvSpPr>
        <p:spPr>
          <a:xfrm>
            <a:off x="685800" y="2239727"/>
            <a:ext cx="183642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latin typeface="Trebuchet MS" panose="020B0603020202020204" pitchFamily="34" charset="0"/>
              </a:rPr>
              <a:t>Computer.hdl</a:t>
            </a:r>
            <a:endParaRPr lang="en-US" sz="2000" b="1" dirty="0">
              <a:latin typeface="Trebuchet MS" panose="020B0603020202020204" pitchFamily="34" charset="0"/>
            </a:endParaRPr>
          </a:p>
        </p:txBody>
      </p:sp>
      <p:sp>
        <p:nvSpPr>
          <p:cNvPr id="3" name="TextBox 2">
            <a:extLst>
              <a:ext uri="{FF2B5EF4-FFF2-40B4-BE49-F238E27FC236}">
                <a16:creationId xmlns:a16="http://schemas.microsoft.com/office/drawing/2014/main" id="{1C545381-9A09-435C-C357-65113ADEBEF3}"/>
              </a:ext>
            </a:extLst>
          </p:cNvPr>
          <p:cNvSpPr txBox="1"/>
          <p:nvPr/>
        </p:nvSpPr>
        <p:spPr>
          <a:xfrm>
            <a:off x="787874" y="4062119"/>
            <a:ext cx="7799866" cy="646331"/>
          </a:xfrm>
          <a:prstGeom prst="rect">
            <a:avLst/>
          </a:prstGeom>
          <a:noFill/>
        </p:spPr>
        <p:txBody>
          <a:bodyPr wrap="square" rtlCol="0">
            <a:spAutoFit/>
          </a:bodyPr>
          <a:lstStyle/>
          <a:p>
            <a:r>
              <a:rPr lang="en-US" sz="1800" b="1" dirty="0">
                <a:solidFill>
                  <a:schemeClr val="tx1"/>
                </a:solidFill>
                <a:latin typeface="Calibri" panose="020F0502020204030204" pitchFamily="34" charset="0"/>
                <a:cs typeface="Calibri" panose="020F0502020204030204" pitchFamily="34" charset="0"/>
              </a:rPr>
              <a:t>T</a:t>
            </a:r>
            <a:r>
              <a:rPr lang="en" sz="1800" b="1" dirty="0">
                <a:solidFill>
                  <a:schemeClr val="tx1"/>
                </a:solidFill>
                <a:latin typeface="Calibri" panose="020F0502020204030204" pitchFamily="34" charset="0"/>
                <a:cs typeface="Calibri" panose="020F0502020204030204" pitchFamily="34" charset="0"/>
              </a:rPr>
              <a:t>o run the computer.hdl program in hardware simulator we need the hdl codes of CPU and Memory</a:t>
            </a:r>
            <a:endParaRPr lang="en-US" sz="1800" b="1" dirty="0">
              <a:latin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B8AE4B-640B-D51F-2FFC-06B6052BC4B1}"/>
              </a:ext>
            </a:extLst>
          </p:cNvPr>
          <p:cNvSpPr txBox="1"/>
          <p:nvPr/>
        </p:nvSpPr>
        <p:spPr>
          <a:xfrm>
            <a:off x="3977640" y="91574"/>
            <a:ext cx="118872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effectLst>
                  <a:outerShdw blurRad="50800" dist="38100" dir="16200000" rotWithShape="0">
                    <a:prstClr val="black">
                      <a:alpha val="40000"/>
                    </a:prstClr>
                  </a:outerShdw>
                </a:effectLst>
                <a:latin typeface="Trebuchet MS" panose="020B0603020202020204" pitchFamily="34" charset="0"/>
              </a:rPr>
              <a:t>CPU.hdl</a:t>
            </a:r>
            <a:endParaRPr lang="en-US" sz="2000" b="1" dirty="0">
              <a:effectLst>
                <a:outerShdw blurRad="50800" dist="38100" dir="16200000" rotWithShape="0">
                  <a:prstClr val="black">
                    <a:alpha val="40000"/>
                  </a:prstClr>
                </a:outerShdw>
              </a:effectLst>
              <a:latin typeface="Trebuchet MS" panose="020B0603020202020204" pitchFamily="34" charset="0"/>
            </a:endParaRPr>
          </a:p>
        </p:txBody>
      </p:sp>
      <p:pic>
        <p:nvPicPr>
          <p:cNvPr id="3" name="Picture 2">
            <a:extLst>
              <a:ext uri="{FF2B5EF4-FFF2-40B4-BE49-F238E27FC236}">
                <a16:creationId xmlns:a16="http://schemas.microsoft.com/office/drawing/2014/main" id="{D16540B0-B4DD-6866-7594-E0849B54EA72}"/>
              </a:ext>
            </a:extLst>
          </p:cNvPr>
          <p:cNvPicPr>
            <a:picLocks noChangeAspect="1"/>
          </p:cNvPicPr>
          <p:nvPr/>
        </p:nvPicPr>
        <p:blipFill>
          <a:blip r:embed="rId2"/>
          <a:stretch>
            <a:fillRect/>
          </a:stretch>
        </p:blipFill>
        <p:spPr>
          <a:xfrm>
            <a:off x="2029748" y="632460"/>
            <a:ext cx="5084504" cy="431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165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05F4E-7C41-9ED6-BB25-2F7183C4D067}"/>
              </a:ext>
            </a:extLst>
          </p:cNvPr>
          <p:cNvPicPr>
            <a:picLocks noChangeAspect="1"/>
          </p:cNvPicPr>
          <p:nvPr/>
        </p:nvPicPr>
        <p:blipFill rotWithShape="1">
          <a:blip r:embed="rId2"/>
          <a:srcRect b="3347"/>
          <a:stretch/>
        </p:blipFill>
        <p:spPr>
          <a:xfrm>
            <a:off x="1843980" y="417711"/>
            <a:ext cx="5456039" cy="43080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966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8F7D0-42C9-4FBB-F6F8-2C4BA16668D5}"/>
              </a:ext>
            </a:extLst>
          </p:cNvPr>
          <p:cNvSpPr txBox="1"/>
          <p:nvPr/>
        </p:nvSpPr>
        <p:spPr>
          <a:xfrm>
            <a:off x="769620" y="908179"/>
            <a:ext cx="7741920" cy="3976794"/>
          </a:xfrm>
          <a:prstGeom prst="rect">
            <a:avLst/>
          </a:prstGeom>
          <a:noFill/>
          <a:ln>
            <a:solidFill>
              <a:schemeClr val="tx1"/>
            </a:solidFill>
          </a:ln>
        </p:spPr>
        <p:txBody>
          <a:bodyPr wrap="square">
            <a:spAutoFit/>
          </a:bodyPr>
          <a:lstStyle/>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CHIP Memory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 in[16], load, address[15];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OUT out[16];</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PARTS: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DMux4Way(in=load, </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sel</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=address[13..14], a=loadram1, b=loadram2, c=</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loadscreen</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loadkbd</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Or(a=loadram1, b=loadram2,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loadram</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RAM16K(in=in, load=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loadram</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address=address[0..13],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Screen(in=in, load=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loadscreen</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address=address[0..12],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scrout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Keyboard(out=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kbout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Mux4Way16(a=</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b=</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c=</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scrout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kbout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sel</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=address[13..14], out=out);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C3C3711-4E08-9CFF-1653-1B667A3B4649}"/>
              </a:ext>
            </a:extLst>
          </p:cNvPr>
          <p:cNvSpPr txBox="1"/>
          <p:nvPr/>
        </p:nvSpPr>
        <p:spPr>
          <a:xfrm>
            <a:off x="3653790" y="258527"/>
            <a:ext cx="164973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latin typeface="Trebuchet MS" panose="020B0603020202020204" pitchFamily="34" charset="0"/>
              </a:rPr>
              <a:t>Memory.hdl</a:t>
            </a:r>
            <a:endParaRPr lang="en-US" sz="2000" b="1" dirty="0">
              <a:latin typeface="Trebuchet MS" panose="020B0603020202020204" pitchFamily="34" charset="0"/>
            </a:endParaRPr>
          </a:p>
        </p:txBody>
      </p:sp>
    </p:spTree>
    <p:extLst>
      <p:ext uri="{BB962C8B-B14F-4D97-AF65-F5344CB8AC3E}">
        <p14:creationId xmlns:p14="http://schemas.microsoft.com/office/powerpoint/2010/main" val="177562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8" name="Google Shape;4782;p59">
            <a:extLst>
              <a:ext uri="{FF2B5EF4-FFF2-40B4-BE49-F238E27FC236}">
                <a16:creationId xmlns:a16="http://schemas.microsoft.com/office/drawing/2014/main" id="{46D4FC96-8C2D-6C76-785A-DEA24D1F0690}"/>
              </a:ext>
            </a:extLst>
          </p:cNvPr>
          <p:cNvSpPr txBox="1">
            <a:spLocks noGrp="1"/>
          </p:cNvSpPr>
          <p:nvPr>
            <p:ph type="title"/>
          </p:nvPr>
        </p:nvSpPr>
        <p:spPr>
          <a:xfrm>
            <a:off x="584200" y="85661"/>
            <a:ext cx="8129425" cy="47911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1800" b="0" dirty="0">
                <a:solidFill>
                  <a:schemeClr val="tx1"/>
                </a:solidFill>
                <a:latin typeface="Trebuchet MS" panose="020B0603020202020204" pitchFamily="34" charset="0"/>
              </a:rPr>
              <a:t>Loading the </a:t>
            </a:r>
            <a:r>
              <a:rPr lang="en-US" sz="1800" b="0" dirty="0" err="1">
                <a:solidFill>
                  <a:schemeClr val="tx1"/>
                </a:solidFill>
                <a:latin typeface="Trebuchet MS" panose="020B0603020202020204" pitchFamily="34" charset="0"/>
              </a:rPr>
              <a:t>Computer.hdl</a:t>
            </a:r>
            <a:r>
              <a:rPr lang="en-US" sz="1800" b="0" dirty="0">
                <a:solidFill>
                  <a:schemeClr val="tx1"/>
                </a:solidFill>
                <a:latin typeface="Trebuchet MS" panose="020B0603020202020204" pitchFamily="34" charset="0"/>
              </a:rPr>
              <a:t> in Hardware Simulator</a:t>
            </a:r>
            <a:endParaRPr sz="1800" b="0" dirty="0">
              <a:solidFill>
                <a:schemeClr val="tx1"/>
              </a:solidFill>
              <a:latin typeface="Trebuchet MS" panose="020B0603020202020204" pitchFamily="34" charset="0"/>
            </a:endParaRPr>
          </a:p>
        </p:txBody>
      </p:sp>
      <p:pic>
        <p:nvPicPr>
          <p:cNvPr id="9" name="Picture 8">
            <a:extLst>
              <a:ext uri="{FF2B5EF4-FFF2-40B4-BE49-F238E27FC236}">
                <a16:creationId xmlns:a16="http://schemas.microsoft.com/office/drawing/2014/main" id="{0F2B7F2D-EC1C-2094-EE72-CB7E53584521}"/>
              </a:ext>
            </a:extLst>
          </p:cNvPr>
          <p:cNvPicPr>
            <a:picLocks noChangeAspect="1"/>
          </p:cNvPicPr>
          <p:nvPr/>
        </p:nvPicPr>
        <p:blipFill>
          <a:blip r:embed="rId3"/>
          <a:stretch>
            <a:fillRect/>
          </a:stretch>
        </p:blipFill>
        <p:spPr>
          <a:xfrm>
            <a:off x="1199388" y="624553"/>
            <a:ext cx="6912494" cy="443328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Picture 3">
            <a:extLst>
              <a:ext uri="{FF2B5EF4-FFF2-40B4-BE49-F238E27FC236}">
                <a16:creationId xmlns:a16="http://schemas.microsoft.com/office/drawing/2014/main" id="{27680E36-B6DF-FC0D-E98B-85244E5A9BB3}"/>
              </a:ext>
            </a:extLst>
          </p:cNvPr>
          <p:cNvPicPr>
            <a:picLocks noChangeAspect="1"/>
          </p:cNvPicPr>
          <p:nvPr/>
        </p:nvPicPr>
        <p:blipFill rotWithShape="1">
          <a:blip r:embed="rId3"/>
          <a:srcRect l="11829" t="18589" r="7149" b="2306"/>
          <a:stretch/>
        </p:blipFill>
        <p:spPr>
          <a:xfrm>
            <a:off x="5181600" y="637757"/>
            <a:ext cx="2661572" cy="1783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9CBD9EEA-930F-2E62-9CF7-401528BF5566}"/>
              </a:ext>
            </a:extLst>
          </p:cNvPr>
          <p:cNvSpPr txBox="1"/>
          <p:nvPr/>
        </p:nvSpPr>
        <p:spPr>
          <a:xfrm>
            <a:off x="762000" y="1125200"/>
            <a:ext cx="3360420" cy="2677656"/>
          </a:xfrm>
          <a:prstGeom prst="rect">
            <a:avLst/>
          </a:prstGeom>
          <a:solidFill>
            <a:schemeClr val="bg1"/>
          </a:solidFill>
          <a:ln>
            <a:solidFill>
              <a:schemeClr val="tx1"/>
            </a:solidFill>
          </a:ln>
        </p:spPr>
        <p:txBody>
          <a:bodyPr wrap="square" rtlCol="0">
            <a:spAutoFit/>
          </a:bodyPr>
          <a:lstStyle/>
          <a:p>
            <a:pPr algn="just"/>
            <a:r>
              <a:rPr lang="en-US" dirty="0">
                <a:latin typeface="Trebuchet MS" panose="020B0603020202020204" pitchFamily="34" charset="0"/>
              </a:rPr>
              <a:t>After loading the </a:t>
            </a:r>
            <a:r>
              <a:rPr lang="en-US" dirty="0" err="1">
                <a:latin typeface="Trebuchet MS" panose="020B0603020202020204" pitchFamily="34" charset="0"/>
              </a:rPr>
              <a:t>computer.hdl</a:t>
            </a:r>
            <a:r>
              <a:rPr lang="en-US" dirty="0">
                <a:latin typeface="Trebuchet MS" panose="020B0603020202020204" pitchFamily="34" charset="0"/>
              </a:rPr>
              <a:t> in hardware simulator, below the screen RAM and ROM parts will appear, because the computer is made up of Memory and CPU.</a:t>
            </a:r>
          </a:p>
          <a:p>
            <a:pPr algn="just"/>
            <a:endParaRPr lang="en-US" dirty="0">
              <a:latin typeface="Trebuchet MS" panose="020B0603020202020204" pitchFamily="34" charset="0"/>
            </a:endParaRPr>
          </a:p>
          <a:p>
            <a:pPr algn="just"/>
            <a:endParaRPr lang="en-US" dirty="0">
              <a:latin typeface="Trebuchet MS" panose="020B0603020202020204" pitchFamily="34" charset="0"/>
            </a:endParaRPr>
          </a:p>
          <a:p>
            <a:pPr algn="just"/>
            <a:r>
              <a:rPr lang="en-US" dirty="0">
                <a:latin typeface="Trebuchet MS" panose="020B0603020202020204" pitchFamily="34" charset="0"/>
              </a:rPr>
              <a:t>In the ROM we need to provide the hack file. By running the code it will only read the file and we will get the required binary part in the RAM.</a:t>
            </a:r>
          </a:p>
          <a:p>
            <a:pPr algn="just"/>
            <a:endParaRPr lang="en-US" dirty="0">
              <a:latin typeface="Trebuchet MS" panose="020B0603020202020204" pitchFamily="34" charset="0"/>
            </a:endParaRPr>
          </a:p>
        </p:txBody>
      </p:sp>
      <p:pic>
        <p:nvPicPr>
          <p:cNvPr id="6" name="Picture 5">
            <a:extLst>
              <a:ext uri="{FF2B5EF4-FFF2-40B4-BE49-F238E27FC236}">
                <a16:creationId xmlns:a16="http://schemas.microsoft.com/office/drawing/2014/main" id="{D7A55482-B648-A507-4FB1-2F0A6D91DBF9}"/>
              </a:ext>
            </a:extLst>
          </p:cNvPr>
          <p:cNvPicPr>
            <a:picLocks noChangeAspect="1"/>
          </p:cNvPicPr>
          <p:nvPr/>
        </p:nvPicPr>
        <p:blipFill>
          <a:blip r:embed="rId4"/>
          <a:stretch>
            <a:fillRect/>
          </a:stretch>
        </p:blipFill>
        <p:spPr>
          <a:xfrm>
            <a:off x="5181600" y="2986114"/>
            <a:ext cx="2661572" cy="1844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5" name="Title 4">
            <a:extLst>
              <a:ext uri="{FF2B5EF4-FFF2-40B4-BE49-F238E27FC236}">
                <a16:creationId xmlns:a16="http://schemas.microsoft.com/office/drawing/2014/main" id="{D08ADB56-EA0B-4F70-B9EA-B77F5DCF9A55}"/>
              </a:ext>
            </a:extLst>
          </p:cNvPr>
          <p:cNvSpPr>
            <a:spLocks noGrp="1"/>
          </p:cNvSpPr>
          <p:nvPr>
            <p:ph type="title"/>
          </p:nvPr>
        </p:nvSpPr>
        <p:spPr>
          <a:xfrm>
            <a:off x="1715504" y="129989"/>
            <a:ext cx="5712992" cy="542364"/>
          </a:xfr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Clr>
                <a:schemeClr val="accent1"/>
              </a:buClr>
              <a:buSzPts val="12000"/>
            </a:pPr>
            <a:r>
              <a:rPr lang="en-US" sz="2000" b="0" dirty="0">
                <a:solidFill>
                  <a:schemeClr val="tx1"/>
                </a:solidFill>
                <a:latin typeface="Trebuchet MS" panose="020B0603020202020204" pitchFamily="34" charset="0"/>
              </a:rPr>
              <a:t>After loading the hack file in ROM</a:t>
            </a:r>
          </a:p>
        </p:txBody>
      </p:sp>
      <p:pic>
        <p:nvPicPr>
          <p:cNvPr id="3" name="Picture 2">
            <a:extLst>
              <a:ext uri="{FF2B5EF4-FFF2-40B4-BE49-F238E27FC236}">
                <a16:creationId xmlns:a16="http://schemas.microsoft.com/office/drawing/2014/main" id="{71BB79E6-E032-0E19-8C4D-B0EF36C6D50C}"/>
              </a:ext>
            </a:extLst>
          </p:cNvPr>
          <p:cNvPicPr>
            <a:picLocks noChangeAspect="1"/>
          </p:cNvPicPr>
          <p:nvPr/>
        </p:nvPicPr>
        <p:blipFill>
          <a:blip r:embed="rId3"/>
          <a:stretch>
            <a:fillRect/>
          </a:stretch>
        </p:blipFill>
        <p:spPr>
          <a:xfrm>
            <a:off x="1309803" y="800204"/>
            <a:ext cx="6348298" cy="42670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28" name="TextBox 27">
            <a:extLst>
              <a:ext uri="{FF2B5EF4-FFF2-40B4-BE49-F238E27FC236}">
                <a16:creationId xmlns:a16="http://schemas.microsoft.com/office/drawing/2014/main" id="{6F64B4F6-F98F-ACF3-2C10-034E6892F9C0}"/>
              </a:ext>
            </a:extLst>
          </p:cNvPr>
          <p:cNvSpPr txBox="1"/>
          <p:nvPr/>
        </p:nvSpPr>
        <p:spPr>
          <a:xfrm>
            <a:off x="211089" y="935519"/>
            <a:ext cx="1773555" cy="4093428"/>
          </a:xfrm>
          <a:prstGeom prst="rect">
            <a:avLst/>
          </a:prstGeom>
          <a:noFill/>
        </p:spPr>
        <p:txBody>
          <a:bodyPr wrap="square">
            <a:spAutoFit/>
          </a:bodyPr>
          <a:lstStyle/>
          <a:p>
            <a:r>
              <a:rPr lang="en-US" sz="1300" dirty="0"/>
              <a:t>0000000000100001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0000000001000101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0000000001101110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p:txBody>
      </p:sp>
      <p:sp>
        <p:nvSpPr>
          <p:cNvPr id="30" name="TextBox 29">
            <a:extLst>
              <a:ext uri="{FF2B5EF4-FFF2-40B4-BE49-F238E27FC236}">
                <a16:creationId xmlns:a16="http://schemas.microsoft.com/office/drawing/2014/main" id="{A2F30189-C293-630A-C94A-12980658C00A}"/>
              </a:ext>
            </a:extLst>
          </p:cNvPr>
          <p:cNvSpPr txBox="1"/>
          <p:nvPr/>
        </p:nvSpPr>
        <p:spPr>
          <a:xfrm>
            <a:off x="1923684" y="915275"/>
            <a:ext cx="1895475" cy="4093428"/>
          </a:xfrm>
          <a:prstGeom prst="rect">
            <a:avLst/>
          </a:prstGeom>
          <a:noFill/>
        </p:spPr>
        <p:txBody>
          <a:bodyPr wrap="square">
            <a:spAutoFit/>
          </a:bodyPr>
          <a:lstStyle/>
          <a:p>
            <a:r>
              <a:rPr lang="en-US" sz="1300" dirty="0"/>
              <a:t>1111110111001000</a:t>
            </a:r>
          </a:p>
          <a:p>
            <a:r>
              <a:rPr lang="en-US" sz="1300" dirty="0"/>
              <a:t>0000000001110100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0000000001110010</a:t>
            </a:r>
          </a:p>
          <a:p>
            <a:r>
              <a:rPr lang="en-US" sz="1300" dirty="0"/>
              <a:t>1110110000010000</a:t>
            </a:r>
          </a:p>
          <a:p>
            <a:r>
              <a:rPr lang="en-US" sz="1300" dirty="0"/>
              <a:t>0000000000000000</a:t>
            </a:r>
          </a:p>
          <a:p>
            <a:r>
              <a:rPr lang="en-US" sz="1300" dirty="0"/>
              <a:t>1111110000100000</a:t>
            </a:r>
          </a:p>
          <a:p>
            <a:r>
              <a:rPr lang="en-US" sz="1300" dirty="0"/>
              <a:t>1110001100001000</a:t>
            </a:r>
          </a:p>
        </p:txBody>
      </p:sp>
      <p:sp>
        <p:nvSpPr>
          <p:cNvPr id="32" name="TextBox 31">
            <a:extLst>
              <a:ext uri="{FF2B5EF4-FFF2-40B4-BE49-F238E27FC236}">
                <a16:creationId xmlns:a16="http://schemas.microsoft.com/office/drawing/2014/main" id="{0FCEFFB1-1D49-F728-277C-5D484333AA24}"/>
              </a:ext>
            </a:extLst>
          </p:cNvPr>
          <p:cNvSpPr txBox="1"/>
          <p:nvPr/>
        </p:nvSpPr>
        <p:spPr>
          <a:xfrm>
            <a:off x="3740579" y="927630"/>
            <a:ext cx="1796415" cy="4093428"/>
          </a:xfrm>
          <a:prstGeom prst="rect">
            <a:avLst/>
          </a:prstGeom>
          <a:noFill/>
        </p:spPr>
        <p:txBody>
          <a:bodyPr wrap="square">
            <a:spAutoFit/>
          </a:bodyPr>
          <a:lstStyle/>
          <a:p>
            <a:r>
              <a:rPr lang="en-US" sz="1300" dirty="0"/>
              <a:t>0000000000000000</a:t>
            </a:r>
          </a:p>
          <a:p>
            <a:r>
              <a:rPr lang="en-US" sz="1300" dirty="0"/>
              <a:t>1111110111001000</a:t>
            </a:r>
          </a:p>
          <a:p>
            <a:r>
              <a:rPr lang="en-US" sz="1300" dirty="0"/>
              <a:t>0000000000100000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0000000001110100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0000000001101000</a:t>
            </a:r>
          </a:p>
          <a:p>
            <a:r>
              <a:rPr lang="en-US" sz="1300" dirty="0"/>
              <a:t>1110110000010000</a:t>
            </a:r>
          </a:p>
          <a:p>
            <a:r>
              <a:rPr lang="en-US" sz="1300" dirty="0"/>
              <a:t>0000000000000000</a:t>
            </a:r>
          </a:p>
          <a:p>
            <a:r>
              <a:rPr lang="en-US" sz="1300" dirty="0"/>
              <a:t>1111110000100000</a:t>
            </a:r>
          </a:p>
        </p:txBody>
      </p:sp>
      <p:sp>
        <p:nvSpPr>
          <p:cNvPr id="34" name="TextBox 33">
            <a:extLst>
              <a:ext uri="{FF2B5EF4-FFF2-40B4-BE49-F238E27FC236}">
                <a16:creationId xmlns:a16="http://schemas.microsoft.com/office/drawing/2014/main" id="{6EB8504A-BB46-421C-AF1E-FCEC3EE03A8E}"/>
              </a:ext>
            </a:extLst>
          </p:cNvPr>
          <p:cNvSpPr txBox="1"/>
          <p:nvPr/>
        </p:nvSpPr>
        <p:spPr>
          <a:xfrm>
            <a:off x="5478894" y="935520"/>
            <a:ext cx="1796415" cy="4093428"/>
          </a:xfrm>
          <a:prstGeom prst="rect">
            <a:avLst/>
          </a:prstGeom>
          <a:noFill/>
        </p:spPr>
        <p:txBody>
          <a:bodyPr wrap="square">
            <a:spAutoFit/>
          </a:bodyPr>
          <a:lstStyle/>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0000000000100000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0000000001101100</a:t>
            </a:r>
          </a:p>
          <a:p>
            <a:r>
              <a:rPr lang="en-US" sz="1300" dirty="0"/>
              <a:t>1110110000010000</a:t>
            </a:r>
          </a:p>
          <a:p>
            <a:r>
              <a:rPr lang="en-US" sz="1300" dirty="0"/>
              <a:t>0000000000000000</a:t>
            </a:r>
          </a:p>
        </p:txBody>
      </p:sp>
      <p:sp>
        <p:nvSpPr>
          <p:cNvPr id="36" name="TextBox 35">
            <a:extLst>
              <a:ext uri="{FF2B5EF4-FFF2-40B4-BE49-F238E27FC236}">
                <a16:creationId xmlns:a16="http://schemas.microsoft.com/office/drawing/2014/main" id="{337E0BB9-6A72-9C63-188A-A6C377609F5B}"/>
              </a:ext>
            </a:extLst>
          </p:cNvPr>
          <p:cNvSpPr txBox="1"/>
          <p:nvPr/>
        </p:nvSpPr>
        <p:spPr>
          <a:xfrm>
            <a:off x="7275309" y="927631"/>
            <a:ext cx="2207895" cy="4093428"/>
          </a:xfrm>
          <a:prstGeom prst="rect">
            <a:avLst/>
          </a:prstGeom>
          <a:noFill/>
        </p:spPr>
        <p:txBody>
          <a:bodyPr wrap="square">
            <a:spAutoFit/>
          </a:bodyPr>
          <a:lstStyle/>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0000000001101110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0000000001100111</a:t>
            </a:r>
          </a:p>
          <a:p>
            <a:r>
              <a:rPr lang="en-US" sz="1300" dirty="0"/>
              <a:t>1110110000010000</a:t>
            </a:r>
          </a:p>
        </p:txBody>
      </p:sp>
      <p:sp>
        <p:nvSpPr>
          <p:cNvPr id="11" name="Title 4">
            <a:extLst>
              <a:ext uri="{FF2B5EF4-FFF2-40B4-BE49-F238E27FC236}">
                <a16:creationId xmlns:a16="http://schemas.microsoft.com/office/drawing/2014/main" id="{54B1AE0A-562E-5866-2BEE-E1EC19CF1307}"/>
              </a:ext>
            </a:extLst>
          </p:cNvPr>
          <p:cNvSpPr txBox="1">
            <a:spLocks/>
          </p:cNvSpPr>
          <p:nvPr/>
        </p:nvSpPr>
        <p:spPr>
          <a:xfrm>
            <a:off x="1715504" y="129989"/>
            <a:ext cx="5712992" cy="542364"/>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buClr>
                <a:schemeClr val="accent1"/>
              </a:buClr>
              <a:buSzPts val="12000"/>
            </a:pPr>
            <a:r>
              <a:rPr lang="en-US" sz="2800" b="1" dirty="0">
                <a:solidFill>
                  <a:schemeClr val="tx1"/>
                </a:solidFill>
                <a:latin typeface="Trebuchet MS" panose="020B0603020202020204" pitchFamily="34" charset="0"/>
              </a:rPr>
              <a:t>HACK File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pic>
        <p:nvPicPr>
          <p:cNvPr id="4" name="Picture 3">
            <a:extLst>
              <a:ext uri="{FF2B5EF4-FFF2-40B4-BE49-F238E27FC236}">
                <a16:creationId xmlns:a16="http://schemas.microsoft.com/office/drawing/2014/main" id="{660EB608-B440-E544-7E80-83E27528964B}"/>
              </a:ext>
            </a:extLst>
          </p:cNvPr>
          <p:cNvPicPr>
            <a:picLocks noChangeAspect="1"/>
          </p:cNvPicPr>
          <p:nvPr/>
        </p:nvPicPr>
        <p:blipFill>
          <a:blip r:embed="rId3"/>
          <a:stretch>
            <a:fillRect/>
          </a:stretch>
        </p:blipFill>
        <p:spPr>
          <a:xfrm>
            <a:off x="1262070" y="766507"/>
            <a:ext cx="6656379" cy="4376993"/>
          </a:xfrm>
          <a:prstGeom prst="rect">
            <a:avLst/>
          </a:prstGeom>
        </p:spPr>
      </p:pic>
      <p:sp>
        <p:nvSpPr>
          <p:cNvPr id="6" name="Title 4">
            <a:extLst>
              <a:ext uri="{FF2B5EF4-FFF2-40B4-BE49-F238E27FC236}">
                <a16:creationId xmlns:a16="http://schemas.microsoft.com/office/drawing/2014/main" id="{409ECC4A-A2B2-5BB8-C1D6-A2D02C3A693E}"/>
              </a:ext>
            </a:extLst>
          </p:cNvPr>
          <p:cNvSpPr txBox="1">
            <a:spLocks/>
          </p:cNvSpPr>
          <p:nvPr/>
        </p:nvSpPr>
        <p:spPr>
          <a:xfrm>
            <a:off x="1715504" y="129989"/>
            <a:ext cx="5712992" cy="542364"/>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Montserrat"/>
              <a:buNone/>
              <a:defRPr sz="30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buClr>
                <a:schemeClr val="accent1"/>
              </a:buClr>
              <a:buSzPts val="12000"/>
            </a:pPr>
            <a:r>
              <a:rPr lang="en-US" sz="2000" b="0" dirty="0">
                <a:solidFill>
                  <a:schemeClr val="tx1"/>
                </a:solidFill>
                <a:latin typeface="Trebuchet MS" panose="020B0603020202020204" pitchFamily="34" charset="0"/>
              </a:rPr>
              <a:t>Running the HACK File in </a:t>
            </a:r>
            <a:r>
              <a:rPr lang="en-US" sz="2000" b="0" dirty="0" err="1">
                <a:solidFill>
                  <a:schemeClr val="tx1"/>
                </a:solidFill>
                <a:latin typeface="Trebuchet MS" panose="020B0603020202020204" pitchFamily="34" charset="0"/>
              </a:rPr>
              <a:t>Computer.hdl</a:t>
            </a:r>
            <a:endParaRPr lang="en-US" sz="2000" b="0" dirty="0">
              <a:solidFill>
                <a:schemeClr val="tx1"/>
              </a:solidFill>
              <a:latin typeface="Trebuchet MS" panose="020B0603020202020204" pitchFamily="34" charset="0"/>
            </a:endParaRPr>
          </a:p>
        </p:txBody>
      </p:sp>
    </p:spTree>
    <p:extLst>
      <p:ext uri="{BB962C8B-B14F-4D97-AF65-F5344CB8AC3E}">
        <p14:creationId xmlns:p14="http://schemas.microsoft.com/office/powerpoint/2010/main" val="3669250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DD0FB5-63AC-0D21-3508-F1AE7595EC48}"/>
              </a:ext>
            </a:extLst>
          </p:cNvPr>
          <p:cNvPicPr>
            <a:picLocks noChangeAspect="1"/>
          </p:cNvPicPr>
          <p:nvPr/>
        </p:nvPicPr>
        <p:blipFill>
          <a:blip r:embed="rId2"/>
          <a:stretch>
            <a:fillRect/>
          </a:stretch>
        </p:blipFill>
        <p:spPr>
          <a:xfrm>
            <a:off x="1085668" y="1015899"/>
            <a:ext cx="7086964" cy="3911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4">
            <a:extLst>
              <a:ext uri="{FF2B5EF4-FFF2-40B4-BE49-F238E27FC236}">
                <a16:creationId xmlns:a16="http://schemas.microsoft.com/office/drawing/2014/main" id="{6AE87728-1F34-E0B2-23E3-E192B1335E6F}"/>
              </a:ext>
            </a:extLst>
          </p:cNvPr>
          <p:cNvSpPr>
            <a:spLocks noGrp="1"/>
          </p:cNvSpPr>
          <p:nvPr>
            <p:ph type="title"/>
          </p:nvPr>
        </p:nvSpPr>
        <p:spPr>
          <a:xfrm>
            <a:off x="1715504" y="215800"/>
            <a:ext cx="5712992" cy="542364"/>
          </a:xfr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Clr>
                <a:schemeClr val="accent1"/>
              </a:buClr>
              <a:buSzPts val="12000"/>
            </a:pPr>
            <a:r>
              <a:rPr lang="en-US" sz="2000" dirty="0">
                <a:solidFill>
                  <a:schemeClr val="tx1"/>
                </a:solidFill>
                <a:latin typeface="Trebuchet MS" panose="020B0603020202020204" pitchFamily="34" charset="0"/>
              </a:rPr>
              <a:t>Output</a:t>
            </a:r>
          </a:p>
        </p:txBody>
      </p:sp>
    </p:spTree>
    <p:extLst>
      <p:ext uri="{BB962C8B-B14F-4D97-AF65-F5344CB8AC3E}">
        <p14:creationId xmlns:p14="http://schemas.microsoft.com/office/powerpoint/2010/main" val="310929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5DBCD8-6CF8-1D99-3B80-B7DD02BEB971}"/>
              </a:ext>
            </a:extLst>
          </p:cNvPr>
          <p:cNvSpPr txBox="1"/>
          <p:nvPr/>
        </p:nvSpPr>
        <p:spPr>
          <a:xfrm>
            <a:off x="5157734" y="702330"/>
            <a:ext cx="3473303" cy="3970318"/>
          </a:xfrm>
          <a:prstGeom prst="rect">
            <a:avLst/>
          </a:prstGeom>
          <a:noFill/>
        </p:spPr>
        <p:txBody>
          <a:bodyPr wrap="square">
            <a:spAutoFit/>
          </a:bodyPr>
          <a:lstStyle/>
          <a:p>
            <a:pPr algn="ctr"/>
            <a:r>
              <a:rPr lang="en-US" sz="1800" dirty="0">
                <a:latin typeface="Avenir Next LT Pro" panose="020B0504020202020204" pitchFamily="34" charset="0"/>
              </a:rPr>
              <a:t>Jack is a simple object-based language. </a:t>
            </a:r>
          </a:p>
          <a:p>
            <a:pPr algn="ctr"/>
            <a:endParaRPr lang="en-US" sz="1800" dirty="0">
              <a:latin typeface="Avenir Next LT Pro" panose="020B0504020202020204" pitchFamily="34" charset="0"/>
            </a:endParaRPr>
          </a:p>
          <a:p>
            <a:pPr algn="ctr"/>
            <a:r>
              <a:rPr lang="en-US" sz="1800" dirty="0">
                <a:latin typeface="Avenir Next LT Pro" panose="020B0504020202020204" pitchFamily="34" charset="0"/>
              </a:rPr>
              <a:t>It has the basic features and flavor of modern languages like Java and C#, with a much simpler syntax and no support for inheritance.</a:t>
            </a:r>
          </a:p>
          <a:p>
            <a:pPr algn="ctr"/>
            <a:endParaRPr lang="en-US" sz="1800" dirty="0">
              <a:latin typeface="Avenir Next LT Pro" panose="020B0504020202020204" pitchFamily="34" charset="0"/>
            </a:endParaRPr>
          </a:p>
          <a:p>
            <a:pPr algn="ctr"/>
            <a:r>
              <a:rPr lang="en-US" sz="1800" dirty="0">
                <a:latin typeface="Avenir Next LT Pro" panose="020B0504020202020204" pitchFamily="34" charset="0"/>
              </a:rPr>
              <a:t>The programmer can write the instructions easily in High Level Language like Jack and it can be compiled using Jack Compiler.</a:t>
            </a:r>
            <a:endParaRPr lang="en-IN" sz="1800" dirty="0">
              <a:latin typeface="Avenir Next LT Pro" panose="020B0504020202020204" pitchFamily="34" charset="0"/>
            </a:endParaRPr>
          </a:p>
        </p:txBody>
      </p:sp>
      <p:sp>
        <p:nvSpPr>
          <p:cNvPr id="14" name="Google Shape;596;p48">
            <a:extLst>
              <a:ext uri="{FF2B5EF4-FFF2-40B4-BE49-F238E27FC236}">
                <a16:creationId xmlns:a16="http://schemas.microsoft.com/office/drawing/2014/main" id="{488670EC-5836-773A-9D1F-8A3D846E5A36}"/>
              </a:ext>
            </a:extLst>
          </p:cNvPr>
          <p:cNvSpPr txBox="1">
            <a:spLocks noGrp="1"/>
          </p:cNvSpPr>
          <p:nvPr>
            <p:ph type="title" idx="2"/>
          </p:nvPr>
        </p:nvSpPr>
        <p:spPr>
          <a:xfrm>
            <a:off x="1830587" y="2209667"/>
            <a:ext cx="1919163" cy="7241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JACK</a:t>
            </a:r>
            <a:br>
              <a:rPr lang="en" sz="4000" dirty="0"/>
            </a:br>
            <a:br>
              <a:rPr lang="en" sz="4000" dirty="0"/>
            </a:br>
            <a:r>
              <a:rPr lang="en" sz="4000" dirty="0"/>
              <a:t>	</a:t>
            </a:r>
            <a:endParaRPr sz="4000" dirty="0"/>
          </a:p>
        </p:txBody>
      </p:sp>
      <p:grpSp>
        <p:nvGrpSpPr>
          <p:cNvPr id="23" name="Google Shape;246;p34">
            <a:extLst>
              <a:ext uri="{FF2B5EF4-FFF2-40B4-BE49-F238E27FC236}">
                <a16:creationId xmlns:a16="http://schemas.microsoft.com/office/drawing/2014/main" id="{DB36C396-0B19-76EF-FBA5-DFCB905F01C0}"/>
              </a:ext>
            </a:extLst>
          </p:cNvPr>
          <p:cNvGrpSpPr/>
          <p:nvPr/>
        </p:nvGrpSpPr>
        <p:grpSpPr>
          <a:xfrm>
            <a:off x="302971" y="1864658"/>
            <a:ext cx="1307917" cy="1527592"/>
            <a:chOff x="238125" y="1617275"/>
            <a:chExt cx="1090750" cy="1273950"/>
          </a:xfrm>
        </p:grpSpPr>
        <p:sp>
          <p:nvSpPr>
            <p:cNvPr id="25" name="Google Shape;247;p34">
              <a:extLst>
                <a:ext uri="{FF2B5EF4-FFF2-40B4-BE49-F238E27FC236}">
                  <a16:creationId xmlns:a16="http://schemas.microsoft.com/office/drawing/2014/main" id="{CBF77630-06BE-D96C-C9ED-0512CC165687}"/>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248;p34">
              <a:extLst>
                <a:ext uri="{FF2B5EF4-FFF2-40B4-BE49-F238E27FC236}">
                  <a16:creationId xmlns:a16="http://schemas.microsoft.com/office/drawing/2014/main" id="{07CE8143-7269-CFFB-A902-9EE8CF9BEDFB}"/>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4" name="Google Shape;255;p34">
            <a:extLst>
              <a:ext uri="{FF2B5EF4-FFF2-40B4-BE49-F238E27FC236}">
                <a16:creationId xmlns:a16="http://schemas.microsoft.com/office/drawing/2014/main" id="{5AD7A3C9-886A-217A-C03F-13B23CC05A78}"/>
              </a:ext>
            </a:extLst>
          </p:cNvPr>
          <p:cNvSpPr/>
          <p:nvPr/>
        </p:nvSpPr>
        <p:spPr>
          <a:xfrm>
            <a:off x="776745" y="232865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141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3">
            <a:extLst>
              <a:ext uri="{FF2B5EF4-FFF2-40B4-BE49-F238E27FC236}">
                <a16:creationId xmlns:a16="http://schemas.microsoft.com/office/drawing/2014/main" id="{B3C87591-B4A7-0C23-3C3C-07CFEFF4D5E4}"/>
              </a:ext>
            </a:extLst>
          </p:cNvPr>
          <p:cNvSpPr txBox="1"/>
          <p:nvPr/>
        </p:nvSpPr>
        <p:spPr>
          <a:xfrm>
            <a:off x="1788616" y="244056"/>
            <a:ext cx="556676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latin typeface="Comic Sans MS" panose="030F0702030302020204" pitchFamily="66" charset="0"/>
              </a:rPr>
              <a:t>Contribution of group members</a:t>
            </a:r>
          </a:p>
        </p:txBody>
      </p:sp>
      <p:graphicFrame>
        <p:nvGraphicFramePr>
          <p:cNvPr id="8" name="Table 7">
            <a:extLst>
              <a:ext uri="{FF2B5EF4-FFF2-40B4-BE49-F238E27FC236}">
                <a16:creationId xmlns:a16="http://schemas.microsoft.com/office/drawing/2014/main" id="{7C73FA92-0B56-AA8F-9E7D-71120FC1C15B}"/>
              </a:ext>
            </a:extLst>
          </p:cNvPr>
          <p:cNvGraphicFramePr>
            <a:graphicFrameLocks noGrp="1"/>
          </p:cNvGraphicFramePr>
          <p:nvPr>
            <p:extLst>
              <p:ext uri="{D42A27DB-BD31-4B8C-83A1-F6EECF244321}">
                <p14:modId xmlns:p14="http://schemas.microsoft.com/office/powerpoint/2010/main" val="2187490255"/>
              </p:ext>
            </p:extLst>
          </p:nvPr>
        </p:nvGraphicFramePr>
        <p:xfrm>
          <a:off x="1364955" y="2926426"/>
          <a:ext cx="6414090" cy="1636235"/>
        </p:xfrm>
        <a:graphic>
          <a:graphicData uri="http://schemas.openxmlformats.org/drawingml/2006/table">
            <a:tbl>
              <a:tblPr firstRow="1" firstCol="1" bandRow="1"/>
              <a:tblGrid>
                <a:gridCol w="3506074">
                  <a:extLst>
                    <a:ext uri="{9D8B030D-6E8A-4147-A177-3AD203B41FA5}">
                      <a16:colId xmlns:a16="http://schemas.microsoft.com/office/drawing/2014/main" val="3371514149"/>
                    </a:ext>
                  </a:extLst>
                </a:gridCol>
                <a:gridCol w="2908016">
                  <a:extLst>
                    <a:ext uri="{9D8B030D-6E8A-4147-A177-3AD203B41FA5}">
                      <a16:colId xmlns:a16="http://schemas.microsoft.com/office/drawing/2014/main" val="3246368915"/>
                    </a:ext>
                  </a:extLst>
                </a:gridCol>
              </a:tblGrid>
              <a:tr h="834865">
                <a:tc>
                  <a:txBody>
                    <a:bodyPr/>
                    <a:lstStyle/>
                    <a:p>
                      <a:pPr marL="0" marR="0" lvl="0" indent="0" algn="ctr" defTabSz="914400" rtl="0" eaLnBrk="1" fontAlgn="auto" latinLnBrk="0" hangingPunct="1">
                        <a:lnSpc>
                          <a:spcPct val="300000"/>
                        </a:lnSpc>
                        <a:spcBef>
                          <a:spcPts val="0"/>
                        </a:spcBef>
                        <a:spcAft>
                          <a:spcPts val="0"/>
                        </a:spcAft>
                        <a:buClr>
                          <a:srgbClr val="000000"/>
                        </a:buClr>
                        <a:buSzTx/>
                        <a:buFont typeface="Arial"/>
                        <a:buNone/>
                        <a:tabLst/>
                        <a:defRPr/>
                      </a:pPr>
                      <a:r>
                        <a:rPr lang="en-IN" sz="1600" b="1" dirty="0">
                          <a:solidFill>
                            <a:srgbClr val="FF0000"/>
                          </a:solidFill>
                          <a:effectLst/>
                          <a:latin typeface="Trebuchet MS" panose="020B0603020202020204" pitchFamily="34" charset="0"/>
                        </a:rPr>
                        <a:t>Assembler</a:t>
                      </a:r>
                      <a:r>
                        <a:rPr lang="en-IN" sz="1600" b="0" dirty="0">
                          <a:solidFill>
                            <a:srgbClr val="FF0000"/>
                          </a:solidFill>
                          <a:effectLst/>
                          <a:latin typeface="Trebuchet MS" panose="020B0603020202020204" pitchFamily="34" charset="0"/>
                        </a:rPr>
                        <a:t> </a:t>
                      </a: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IN" sz="1600" b="0" dirty="0" err="1">
                          <a:solidFill>
                            <a:schemeClr val="tx1">
                              <a:lumMod val="75000"/>
                            </a:schemeClr>
                          </a:solidFill>
                          <a:effectLst/>
                          <a:latin typeface="Trebuchet MS" panose="020B0603020202020204" pitchFamily="34" charset="0"/>
                        </a:rPr>
                        <a:t>Ramisetty</a:t>
                      </a:r>
                      <a:r>
                        <a:rPr lang="en-IN" sz="1600" b="0" dirty="0">
                          <a:solidFill>
                            <a:schemeClr val="tx1">
                              <a:lumMod val="75000"/>
                            </a:schemeClr>
                          </a:solidFill>
                          <a:effectLst/>
                          <a:latin typeface="Trebuchet MS" panose="020B0603020202020204" pitchFamily="34" charset="0"/>
                        </a:rPr>
                        <a:t> Lakshmi Venkat</a:t>
                      </a: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endParaRPr lang="en-IN" sz="1600" b="0" dirty="0">
                        <a:solidFill>
                          <a:schemeClr val="tx1">
                            <a:lumMod val="75000"/>
                          </a:schemeClr>
                        </a:solidFill>
                        <a:effectLst/>
                        <a:latin typeface="Trebuchet MS" panose="020B0603020202020204" pitchFamily="34" charset="0"/>
                      </a:endParaRP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600" b="0" dirty="0">
                          <a:solidFill>
                            <a:schemeClr val="tx1">
                              <a:lumMod val="75000"/>
                            </a:schemeClr>
                          </a:solidFill>
                          <a:effectLst/>
                          <a:latin typeface="Trebuchet MS" panose="020B0603020202020204" pitchFamily="34" charset="0"/>
                          <a:cs typeface="Times New Roman" panose="02020603050405020304" pitchFamily="18" charset="0"/>
                        </a:rPr>
                        <a:t>M Sai Rahul</a:t>
                      </a:r>
                    </a:p>
                  </a:txBody>
                  <a:tcPr marL="68580" marR="68580" marT="0" marB="0"/>
                </a:tc>
                <a:extLst>
                  <a:ext uri="{0D108BD9-81ED-4DB2-BD59-A6C34878D82A}">
                    <a16:rowId xmlns:a16="http://schemas.microsoft.com/office/drawing/2014/main" val="50868905"/>
                  </a:ext>
                </a:extLst>
              </a:tr>
              <a:tr h="801370">
                <a:tc>
                  <a:txBody>
                    <a:bodyPr/>
                    <a:lstStyle/>
                    <a:p>
                      <a:pPr marL="0" marR="0" lvl="0" indent="0" algn="ctr" defTabSz="914400" rtl="0" eaLnBrk="1" fontAlgn="auto" latinLnBrk="0" hangingPunct="1">
                        <a:lnSpc>
                          <a:spcPct val="300000"/>
                        </a:lnSpc>
                        <a:spcBef>
                          <a:spcPts val="0"/>
                        </a:spcBef>
                        <a:spcAft>
                          <a:spcPts val="0"/>
                        </a:spcAft>
                        <a:buClr>
                          <a:srgbClr val="000000"/>
                        </a:buClr>
                        <a:buSzTx/>
                        <a:buFont typeface="Arial"/>
                        <a:buNone/>
                        <a:tabLst/>
                        <a:defRPr/>
                      </a:pPr>
                      <a:r>
                        <a:rPr lang="en-US" sz="1600" b="1" dirty="0">
                          <a:solidFill>
                            <a:schemeClr val="accent1">
                              <a:lumMod val="75000"/>
                            </a:schemeClr>
                          </a:solidFill>
                          <a:effectLst/>
                          <a:latin typeface="Trebuchet MS" panose="020B0603020202020204" pitchFamily="34" charset="0"/>
                          <a:cs typeface="Times New Roman" panose="02020603050405020304" pitchFamily="18" charset="0"/>
                        </a:rPr>
                        <a:t>VM Translator &amp; </a:t>
                      </a:r>
                      <a:r>
                        <a:rPr lang="en-US" sz="1600" b="1" dirty="0" err="1">
                          <a:solidFill>
                            <a:schemeClr val="accent1">
                              <a:lumMod val="75000"/>
                            </a:schemeClr>
                          </a:solidFill>
                          <a:effectLst/>
                          <a:latin typeface="Trebuchet MS" panose="020B0603020202020204" pitchFamily="34" charset="0"/>
                          <a:cs typeface="Times New Roman" panose="02020603050405020304" pitchFamily="18" charset="0"/>
                        </a:rPr>
                        <a:t>RAM.hdl</a:t>
                      </a:r>
                      <a:endParaRPr lang="en-US" sz="1600" b="1" dirty="0">
                        <a:solidFill>
                          <a:schemeClr val="accent1">
                            <a:lumMod val="75000"/>
                          </a:schemeClr>
                        </a:solidFill>
                        <a:effectLst/>
                        <a:latin typeface="Trebuchet MS" panose="020B060302020202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IN" sz="1600" b="0" dirty="0">
                          <a:solidFill>
                            <a:schemeClr val="tx1">
                              <a:lumMod val="75000"/>
                            </a:schemeClr>
                          </a:solidFill>
                          <a:effectLst/>
                          <a:latin typeface="Trebuchet MS" panose="020B0603020202020204" pitchFamily="34" charset="0"/>
                        </a:rPr>
                        <a:t>M Srinivasa Sai Kumar Reddy</a:t>
                      </a: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endParaRPr lang="en-IN" sz="1600" b="0" dirty="0">
                        <a:solidFill>
                          <a:schemeClr val="tx1">
                            <a:lumMod val="75000"/>
                          </a:schemeClr>
                        </a:solidFill>
                        <a:effectLst/>
                        <a:latin typeface="Trebuchet MS" panose="020B0603020202020204" pitchFamily="34" charset="0"/>
                      </a:endParaRP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IN" sz="1600" b="0" dirty="0" err="1">
                          <a:solidFill>
                            <a:schemeClr val="tx1">
                              <a:lumMod val="75000"/>
                            </a:schemeClr>
                          </a:solidFill>
                          <a:effectLst/>
                          <a:latin typeface="Trebuchet MS" panose="020B0603020202020204" pitchFamily="34" charset="0"/>
                        </a:rPr>
                        <a:t>Madha</a:t>
                      </a:r>
                      <a:r>
                        <a:rPr lang="en-IN" sz="1600" b="0" dirty="0">
                          <a:solidFill>
                            <a:schemeClr val="tx1">
                              <a:lumMod val="75000"/>
                            </a:schemeClr>
                          </a:solidFill>
                          <a:effectLst/>
                          <a:latin typeface="Trebuchet MS" panose="020B0603020202020204" pitchFamily="34" charset="0"/>
                        </a:rPr>
                        <a:t> Santhosh Kumar Reddy</a:t>
                      </a:r>
                      <a:endParaRPr lang="en-US" sz="1600" b="0" dirty="0">
                        <a:solidFill>
                          <a:schemeClr val="tx1">
                            <a:lumMod val="75000"/>
                          </a:schemeClr>
                        </a:solidFill>
                        <a:effectLst/>
                        <a:latin typeface="Trebuchet MS" panose="020B0603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8118872"/>
                  </a:ext>
                </a:extLst>
              </a:tr>
            </a:tbl>
          </a:graphicData>
        </a:graphic>
      </p:graphicFrame>
      <p:sp>
        <p:nvSpPr>
          <p:cNvPr id="11" name="TextBox 10">
            <a:extLst>
              <a:ext uri="{FF2B5EF4-FFF2-40B4-BE49-F238E27FC236}">
                <a16:creationId xmlns:a16="http://schemas.microsoft.com/office/drawing/2014/main" id="{3A703E6D-32D8-0701-AB92-1D095A9A0A69}"/>
              </a:ext>
            </a:extLst>
          </p:cNvPr>
          <p:cNvSpPr txBox="1"/>
          <p:nvPr/>
        </p:nvSpPr>
        <p:spPr>
          <a:xfrm>
            <a:off x="1364955" y="897168"/>
            <a:ext cx="5114768" cy="1837811"/>
          </a:xfrm>
          <a:prstGeom prst="rect">
            <a:avLst/>
          </a:prstGeom>
          <a:noFill/>
        </p:spPr>
        <p:txBody>
          <a:bodyPr wrap="square">
            <a:spAutoFit/>
          </a:bodyPr>
          <a:lstStyle/>
          <a:p>
            <a:r>
              <a:rPr lang="en-IN" sz="1800" b="1" dirty="0">
                <a:solidFill>
                  <a:srgbClr val="FF0000"/>
                </a:solidFill>
                <a:effectLst/>
                <a:latin typeface="Trebuchet MS" panose="020B0603020202020204" pitchFamily="34" charset="0"/>
              </a:rPr>
              <a:t>JACK</a:t>
            </a:r>
          </a:p>
          <a:p>
            <a:pPr lvl="2">
              <a:lnSpc>
                <a:spcPct val="150000"/>
              </a:lnSpc>
            </a:pPr>
            <a:r>
              <a:rPr lang="en-IN" dirty="0">
                <a:solidFill>
                  <a:schemeClr val="tx1">
                    <a:lumMod val="75000"/>
                  </a:schemeClr>
                </a:solidFill>
                <a:latin typeface="Trebuchet MS" panose="020B0603020202020204" pitchFamily="34" charset="0"/>
              </a:rPr>
              <a:t>	A) Constructor &amp; Appending Char &amp; </a:t>
            </a:r>
            <a:r>
              <a:rPr lang="en-IN" dirty="0" err="1">
                <a:solidFill>
                  <a:schemeClr val="tx1">
                    <a:lumMod val="75000"/>
                  </a:schemeClr>
                </a:solidFill>
                <a:latin typeface="Trebuchet MS" panose="020B0603020202020204" pitchFamily="34" charset="0"/>
              </a:rPr>
              <a:t>SetcharAt</a:t>
            </a:r>
            <a:endParaRPr lang="en-IN" dirty="0">
              <a:solidFill>
                <a:schemeClr val="tx1">
                  <a:lumMod val="75000"/>
                </a:schemeClr>
              </a:solidFill>
              <a:latin typeface="Trebuchet MS" panose="020B0603020202020204" pitchFamily="34" charset="0"/>
            </a:endParaRPr>
          </a:p>
          <a:p>
            <a:pPr lvl="2">
              <a:lnSpc>
                <a:spcPct val="150000"/>
              </a:lnSpc>
            </a:pPr>
            <a:r>
              <a:rPr lang="en-IN" dirty="0">
                <a:solidFill>
                  <a:schemeClr val="tx1">
                    <a:lumMod val="75000"/>
                  </a:schemeClr>
                </a:solidFill>
                <a:latin typeface="Trebuchet MS" panose="020B0603020202020204" pitchFamily="34" charset="0"/>
              </a:rPr>
              <a:t>		- </a:t>
            </a:r>
            <a:r>
              <a:rPr lang="en-IN" b="1" dirty="0">
                <a:solidFill>
                  <a:schemeClr val="tx1">
                    <a:lumMod val="75000"/>
                  </a:schemeClr>
                </a:solidFill>
                <a:latin typeface="Trebuchet MS" panose="020B0603020202020204" pitchFamily="34" charset="0"/>
              </a:rPr>
              <a:t>Rahul</a:t>
            </a:r>
            <a:r>
              <a:rPr lang="en-IN" dirty="0">
                <a:solidFill>
                  <a:schemeClr val="tx1">
                    <a:lumMod val="75000"/>
                  </a:schemeClr>
                </a:solidFill>
                <a:latin typeface="Trebuchet MS" panose="020B0603020202020204" pitchFamily="34" charset="0"/>
              </a:rPr>
              <a:t> &amp; </a:t>
            </a:r>
            <a:r>
              <a:rPr lang="en-IN" b="1" dirty="0">
                <a:solidFill>
                  <a:schemeClr val="tx1">
                    <a:lumMod val="75000"/>
                  </a:schemeClr>
                </a:solidFill>
                <a:latin typeface="Trebuchet MS" panose="020B0603020202020204" pitchFamily="34" charset="0"/>
              </a:rPr>
              <a:t>Santhosh</a:t>
            </a:r>
          </a:p>
          <a:p>
            <a:pPr lvl="2"/>
            <a:endParaRPr lang="en-IN" dirty="0">
              <a:solidFill>
                <a:schemeClr val="tx1">
                  <a:lumMod val="75000"/>
                </a:schemeClr>
              </a:solidFill>
              <a:latin typeface="Trebuchet MS" panose="020B0603020202020204" pitchFamily="34" charset="0"/>
            </a:endParaRPr>
          </a:p>
          <a:p>
            <a:pPr lvl="2">
              <a:lnSpc>
                <a:spcPct val="150000"/>
              </a:lnSpc>
            </a:pPr>
            <a:r>
              <a:rPr lang="en-IN" dirty="0">
                <a:solidFill>
                  <a:schemeClr val="tx1">
                    <a:lumMod val="75000"/>
                  </a:schemeClr>
                </a:solidFill>
                <a:latin typeface="Trebuchet MS" panose="020B0603020202020204" pitchFamily="34" charset="0"/>
              </a:rPr>
              <a:t>	B) </a:t>
            </a:r>
            <a:r>
              <a:rPr lang="en-IN" dirty="0" err="1">
                <a:solidFill>
                  <a:schemeClr val="tx1">
                    <a:lumMod val="75000"/>
                  </a:schemeClr>
                </a:solidFill>
                <a:latin typeface="Trebuchet MS" panose="020B0603020202020204" pitchFamily="34" charset="0"/>
              </a:rPr>
              <a:t>charAt</a:t>
            </a:r>
            <a:r>
              <a:rPr lang="en-IN" dirty="0">
                <a:solidFill>
                  <a:schemeClr val="tx1">
                    <a:lumMod val="75000"/>
                  </a:schemeClr>
                </a:solidFill>
                <a:latin typeface="Trebuchet MS" panose="020B0603020202020204" pitchFamily="34" charset="0"/>
              </a:rPr>
              <a:t> &amp; </a:t>
            </a:r>
            <a:r>
              <a:rPr lang="en-IN" dirty="0" err="1">
                <a:solidFill>
                  <a:schemeClr val="tx1">
                    <a:lumMod val="75000"/>
                  </a:schemeClr>
                </a:solidFill>
                <a:latin typeface="Trebuchet MS" panose="020B0603020202020204" pitchFamily="34" charset="0"/>
              </a:rPr>
              <a:t>eraseLastChar</a:t>
            </a:r>
            <a:r>
              <a:rPr lang="en-IN" dirty="0">
                <a:solidFill>
                  <a:schemeClr val="tx1">
                    <a:lumMod val="75000"/>
                  </a:schemeClr>
                </a:solidFill>
                <a:latin typeface="Trebuchet MS" panose="020B0603020202020204" pitchFamily="34" charset="0"/>
              </a:rPr>
              <a:t> &amp; Length &amp; Dispose</a:t>
            </a:r>
          </a:p>
          <a:p>
            <a:pPr lvl="2">
              <a:lnSpc>
                <a:spcPct val="150000"/>
              </a:lnSpc>
            </a:pPr>
            <a:r>
              <a:rPr lang="en-IN" dirty="0">
                <a:solidFill>
                  <a:schemeClr val="tx1">
                    <a:lumMod val="75000"/>
                  </a:schemeClr>
                </a:solidFill>
                <a:latin typeface="Trebuchet MS" panose="020B0603020202020204" pitchFamily="34" charset="0"/>
              </a:rPr>
              <a:t>		- </a:t>
            </a:r>
            <a:r>
              <a:rPr lang="en-IN" b="1" dirty="0">
                <a:solidFill>
                  <a:schemeClr val="tx1">
                    <a:lumMod val="75000"/>
                  </a:schemeClr>
                </a:solidFill>
                <a:latin typeface="Trebuchet MS" panose="020B0603020202020204" pitchFamily="34" charset="0"/>
              </a:rPr>
              <a:t>Srinivas</a:t>
            </a:r>
            <a:r>
              <a:rPr lang="en-IN" dirty="0">
                <a:solidFill>
                  <a:schemeClr val="tx1">
                    <a:lumMod val="75000"/>
                  </a:schemeClr>
                </a:solidFill>
                <a:latin typeface="Trebuchet MS" panose="020B0603020202020204" pitchFamily="34" charset="0"/>
              </a:rPr>
              <a:t> &amp; </a:t>
            </a:r>
            <a:r>
              <a:rPr lang="en-IN" b="1" dirty="0">
                <a:solidFill>
                  <a:schemeClr val="tx1">
                    <a:lumMod val="75000"/>
                  </a:schemeClr>
                </a:solidFill>
                <a:latin typeface="Trebuchet MS" panose="020B0603020202020204" pitchFamily="34" charset="0"/>
              </a:rPr>
              <a:t>Venkat</a:t>
            </a:r>
            <a:endParaRPr lang="en-IN" b="1" dirty="0"/>
          </a:p>
        </p:txBody>
      </p:sp>
    </p:spTree>
    <p:extLst>
      <p:ext uri="{BB962C8B-B14F-4D97-AF65-F5344CB8AC3E}">
        <p14:creationId xmlns:p14="http://schemas.microsoft.com/office/powerpoint/2010/main" val="1227621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319488"/>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9600" dirty="0">
                <a:latin typeface="Pristina" panose="03060402040406080204" pitchFamily="66" charset="0"/>
              </a:rPr>
              <a:t>Thank </a:t>
            </a:r>
            <a:br>
              <a:rPr lang="en-IN" sz="9600" dirty="0">
                <a:latin typeface="Pristina" panose="03060402040406080204" pitchFamily="66" charset="0"/>
              </a:rPr>
            </a:br>
            <a:r>
              <a:rPr lang="en-IN" sz="9600" dirty="0">
                <a:latin typeface="Pristina" panose="03060402040406080204" pitchFamily="66" charset="0"/>
              </a:rPr>
              <a:t>You</a:t>
            </a:r>
            <a:endParaRPr sz="9600" dirty="0">
              <a:latin typeface="Pristina" panose="0306040204040608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183757" y="1602254"/>
            <a:ext cx="6776485" cy="1754326"/>
          </a:xfrm>
          <a:prstGeom prst="rect">
            <a:avLst/>
          </a:prstGeom>
          <a:noFill/>
        </p:spPr>
        <p:txBody>
          <a:bodyPr wrap="square" rtlCol="0">
            <a:spAutoFit/>
          </a:bodyPr>
          <a:lstStyle/>
          <a:p>
            <a:pPr algn="ctr"/>
            <a:r>
              <a:rPr lang="en-IN" sz="5400" dirty="0">
                <a:solidFill>
                  <a:schemeClr val="accent3">
                    <a:lumMod val="50000"/>
                  </a:schemeClr>
                </a:solidFill>
                <a:latin typeface="Arvo" panose="020B0604020202020204" charset="0"/>
              </a:rPr>
              <a:t>String</a:t>
            </a:r>
            <a:r>
              <a:rPr lang="en-IN" sz="5400" dirty="0">
                <a:solidFill>
                  <a:schemeClr val="accent1">
                    <a:lumMod val="75000"/>
                  </a:schemeClr>
                </a:solidFill>
                <a:latin typeface="Arvo" panose="020B0604020202020204" charset="0"/>
              </a:rPr>
              <a:t> Library Implementation</a:t>
            </a:r>
          </a:p>
        </p:txBody>
      </p:sp>
    </p:spTree>
    <p:extLst>
      <p:ext uri="{BB962C8B-B14F-4D97-AF65-F5344CB8AC3E}">
        <p14:creationId xmlns:p14="http://schemas.microsoft.com/office/powerpoint/2010/main" val="237017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3" name="Title 2">
            <a:extLst>
              <a:ext uri="{FF2B5EF4-FFF2-40B4-BE49-F238E27FC236}">
                <a16:creationId xmlns:a16="http://schemas.microsoft.com/office/drawing/2014/main" id="{1F3ACDED-99C4-744F-6A45-794298A920F5}"/>
              </a:ext>
            </a:extLst>
          </p:cNvPr>
          <p:cNvSpPr>
            <a:spLocks noGrp="1"/>
          </p:cNvSpPr>
          <p:nvPr>
            <p:ph type="title"/>
          </p:nvPr>
        </p:nvSpPr>
        <p:spPr>
          <a:xfrm>
            <a:off x="702899" y="267494"/>
            <a:ext cx="7738200" cy="57270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IN" sz="2800" dirty="0">
                <a:solidFill>
                  <a:schemeClr val="bg1"/>
                </a:solidFill>
                <a:latin typeface="Trebuchet MS" panose="020B0603020202020204" pitchFamily="34" charset="0"/>
              </a:rPr>
              <a:t>String Library Implementation</a:t>
            </a:r>
          </a:p>
        </p:txBody>
      </p:sp>
      <p:sp>
        <p:nvSpPr>
          <p:cNvPr id="2" name="TextBox 1">
            <a:extLst>
              <a:ext uri="{FF2B5EF4-FFF2-40B4-BE49-F238E27FC236}">
                <a16:creationId xmlns:a16="http://schemas.microsoft.com/office/drawing/2014/main" id="{FC4EF42C-A274-A929-EA64-4C2112C2018A}"/>
              </a:ext>
            </a:extLst>
          </p:cNvPr>
          <p:cNvSpPr txBox="1"/>
          <p:nvPr/>
        </p:nvSpPr>
        <p:spPr>
          <a:xfrm>
            <a:off x="6454589" y="2383491"/>
            <a:ext cx="2480132" cy="1770698"/>
          </a:xfrm>
          <a:prstGeom prst="round2Diag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First a constructor is created to create the String Array.</a:t>
            </a:r>
          </a:p>
          <a:p>
            <a:endParaRPr lang="en-IN" dirty="0">
              <a:solidFill>
                <a:schemeClr val="tx1"/>
              </a:solidFill>
              <a:latin typeface="Avenir Next LT Pro" panose="020B0504020202020204" pitchFamily="34" charset="0"/>
            </a:endParaRPr>
          </a:p>
          <a:p>
            <a:r>
              <a:rPr lang="en-IN" dirty="0">
                <a:solidFill>
                  <a:schemeClr val="tx1"/>
                </a:solidFill>
                <a:latin typeface="Avenir Next LT Pro" panose="020B0504020202020204" pitchFamily="34" charset="0"/>
              </a:rPr>
              <a:t>Constructor is called whenever an object of String Class is created</a:t>
            </a:r>
          </a:p>
        </p:txBody>
      </p:sp>
      <p:pic>
        <p:nvPicPr>
          <p:cNvPr id="5" name="Picture 4">
            <a:extLst>
              <a:ext uri="{FF2B5EF4-FFF2-40B4-BE49-F238E27FC236}">
                <a16:creationId xmlns:a16="http://schemas.microsoft.com/office/drawing/2014/main" id="{824DC7D2-7EAC-56F2-8A0B-4725940F3073}"/>
              </a:ext>
            </a:extLst>
          </p:cNvPr>
          <p:cNvPicPr>
            <a:picLocks noChangeAspect="1"/>
          </p:cNvPicPr>
          <p:nvPr/>
        </p:nvPicPr>
        <p:blipFill>
          <a:blip r:embed="rId3"/>
          <a:stretch>
            <a:fillRect/>
          </a:stretch>
        </p:blipFill>
        <p:spPr>
          <a:xfrm>
            <a:off x="356347" y="1475064"/>
            <a:ext cx="5923575" cy="30498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7" name="Picture 6">
            <a:extLst>
              <a:ext uri="{FF2B5EF4-FFF2-40B4-BE49-F238E27FC236}">
                <a16:creationId xmlns:a16="http://schemas.microsoft.com/office/drawing/2014/main" id="{8AE66D18-3510-96F6-D807-5237172DBB7B}"/>
              </a:ext>
            </a:extLst>
          </p:cNvPr>
          <p:cNvPicPr>
            <a:picLocks noChangeAspect="1"/>
          </p:cNvPicPr>
          <p:nvPr/>
        </p:nvPicPr>
        <p:blipFill>
          <a:blip r:embed="rId3"/>
          <a:stretch>
            <a:fillRect/>
          </a:stretch>
        </p:blipFill>
        <p:spPr>
          <a:xfrm>
            <a:off x="793980" y="759340"/>
            <a:ext cx="5049373" cy="2764208"/>
          </a:xfrm>
          <a:prstGeom prst="rect">
            <a:avLst/>
          </a:prstGeom>
        </p:spPr>
      </p:pic>
      <p:sp>
        <p:nvSpPr>
          <p:cNvPr id="3" name="TextBox 2">
            <a:extLst>
              <a:ext uri="{FF2B5EF4-FFF2-40B4-BE49-F238E27FC236}">
                <a16:creationId xmlns:a16="http://schemas.microsoft.com/office/drawing/2014/main" id="{07DD52DA-0147-451A-0983-2EF2DE0191CC}"/>
              </a:ext>
            </a:extLst>
          </p:cNvPr>
          <p:cNvSpPr txBox="1"/>
          <p:nvPr/>
        </p:nvSpPr>
        <p:spPr>
          <a:xfrm>
            <a:off x="6024283" y="2672602"/>
            <a:ext cx="2480132" cy="1293971"/>
          </a:xfrm>
          <a:prstGeom prst="round2Diag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Dispose method is created and the command </a:t>
            </a:r>
            <a:r>
              <a:rPr lang="en-IN" i="1" dirty="0">
                <a:solidFill>
                  <a:schemeClr val="accent2">
                    <a:lumMod val="50000"/>
                  </a:schemeClr>
                </a:solidFill>
                <a:latin typeface="Avenir Next LT Pro" panose="020B0504020202020204" pitchFamily="34" charset="0"/>
              </a:rPr>
              <a:t>Memory.deAlloc </a:t>
            </a:r>
            <a:r>
              <a:rPr lang="en-IN" dirty="0">
                <a:solidFill>
                  <a:schemeClr val="tx1"/>
                </a:solidFill>
                <a:latin typeface="Avenir Next LT Pro" panose="020B0504020202020204" pitchFamily="34" charset="0"/>
              </a:rPr>
              <a:t>is used to dispose the object from the 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5" name="Picture 4">
            <a:extLst>
              <a:ext uri="{FF2B5EF4-FFF2-40B4-BE49-F238E27FC236}">
                <a16:creationId xmlns:a16="http://schemas.microsoft.com/office/drawing/2014/main" id="{8955F060-B671-689E-CF67-60CD56359328}"/>
              </a:ext>
            </a:extLst>
          </p:cNvPr>
          <p:cNvPicPr>
            <a:picLocks noChangeAspect="1"/>
          </p:cNvPicPr>
          <p:nvPr/>
        </p:nvPicPr>
        <p:blipFill>
          <a:blip r:embed="rId3"/>
          <a:stretch>
            <a:fillRect/>
          </a:stretch>
        </p:blipFill>
        <p:spPr>
          <a:xfrm>
            <a:off x="1934040" y="1101554"/>
            <a:ext cx="5682219" cy="3057000"/>
          </a:xfrm>
          <a:prstGeom prst="rect">
            <a:avLst/>
          </a:prstGeom>
        </p:spPr>
      </p:pic>
      <p:sp>
        <p:nvSpPr>
          <p:cNvPr id="3" name="TextBox 2">
            <a:extLst>
              <a:ext uri="{FF2B5EF4-FFF2-40B4-BE49-F238E27FC236}">
                <a16:creationId xmlns:a16="http://schemas.microsoft.com/office/drawing/2014/main" id="{124F9170-64CE-CA4A-37CF-76D8A4A9BA6E}"/>
              </a:ext>
            </a:extLst>
          </p:cNvPr>
          <p:cNvSpPr txBox="1"/>
          <p:nvPr/>
        </p:nvSpPr>
        <p:spPr>
          <a:xfrm>
            <a:off x="62798" y="114917"/>
            <a:ext cx="2480132" cy="919401"/>
          </a:xfrm>
          <a:prstGeom prst="round2Diag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IN" sz="1200" b="1" i="1" dirty="0" err="1">
                <a:solidFill>
                  <a:schemeClr val="tx1"/>
                </a:solidFill>
                <a:latin typeface="Avenir Next LT Pro" panose="020B0504020202020204" pitchFamily="34" charset="0"/>
              </a:rPr>
              <a:t>charAt</a:t>
            </a:r>
            <a:r>
              <a:rPr lang="en-IN" sz="1200" b="1" i="1" dirty="0">
                <a:solidFill>
                  <a:schemeClr val="tx1"/>
                </a:solidFill>
                <a:latin typeface="Avenir Next LT Pro" panose="020B0504020202020204" pitchFamily="34" charset="0"/>
              </a:rPr>
              <a:t>()</a:t>
            </a:r>
            <a:r>
              <a:rPr lang="en-IN" sz="1200" b="1" dirty="0">
                <a:solidFill>
                  <a:schemeClr val="tx1"/>
                </a:solidFill>
                <a:latin typeface="Avenir Next LT Pro" panose="020B0504020202020204" pitchFamily="34" charset="0"/>
              </a:rPr>
              <a:t> </a:t>
            </a:r>
            <a:r>
              <a:rPr lang="en-IN" sz="1200" dirty="0">
                <a:solidFill>
                  <a:schemeClr val="tx1"/>
                </a:solidFill>
                <a:latin typeface="Avenir Next LT Pro" panose="020B0504020202020204" pitchFamily="34" charset="0"/>
              </a:rPr>
              <a:t>method to search entirely through the String Array and print the character at that location.</a:t>
            </a:r>
          </a:p>
        </p:txBody>
      </p:sp>
      <p:sp>
        <p:nvSpPr>
          <p:cNvPr id="6" name="TextBox 5">
            <a:extLst>
              <a:ext uri="{FF2B5EF4-FFF2-40B4-BE49-F238E27FC236}">
                <a16:creationId xmlns:a16="http://schemas.microsoft.com/office/drawing/2014/main" id="{7307EFB4-654F-A7E2-15BD-BB4E4E82F684}"/>
              </a:ext>
            </a:extLst>
          </p:cNvPr>
          <p:cNvSpPr txBox="1"/>
          <p:nvPr/>
        </p:nvSpPr>
        <p:spPr>
          <a:xfrm>
            <a:off x="5997345" y="3261941"/>
            <a:ext cx="2480132" cy="1328023"/>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dirty="0">
                <a:solidFill>
                  <a:schemeClr val="tx1"/>
                </a:solidFill>
                <a:latin typeface="Avenir Next LT Pro" panose="020B0504020202020204" pitchFamily="34" charset="0"/>
              </a:rPr>
              <a:t>If the character is a number, it is represented in it’s ASCII value. </a:t>
            </a:r>
          </a:p>
          <a:p>
            <a:endParaRPr lang="en-IN" sz="1200" dirty="0">
              <a:solidFill>
                <a:schemeClr val="tx1"/>
              </a:solidFill>
              <a:latin typeface="Avenir Next LT Pro" panose="020B0504020202020204" pitchFamily="34" charset="0"/>
            </a:endParaRPr>
          </a:p>
          <a:p>
            <a:r>
              <a:rPr lang="en-IN" sz="1200" dirty="0">
                <a:solidFill>
                  <a:schemeClr val="tx1"/>
                </a:solidFill>
                <a:latin typeface="Avenir Next LT Pro" panose="020B0504020202020204" pitchFamily="34" charset="0"/>
              </a:rPr>
              <a:t>If it’s not, that character itself is printed.</a:t>
            </a:r>
          </a:p>
        </p:txBody>
      </p:sp>
    </p:spTree>
    <p:extLst>
      <p:ext uri="{BB962C8B-B14F-4D97-AF65-F5344CB8AC3E}">
        <p14:creationId xmlns:p14="http://schemas.microsoft.com/office/powerpoint/2010/main" val="1856563478"/>
      </p:ext>
    </p:extLst>
  </p:cSld>
  <p:clrMapOvr>
    <a:masterClrMapping/>
  </p:clrMapOvr>
</p:sld>
</file>

<file path=ppt/theme/theme1.xml><?xml version="1.0" encoding="utf-8"?>
<a:theme xmlns:a="http://schemas.openxmlformats.org/drawingml/2006/main" name="Livine Meeting by Slidesgo">
  <a:themeElements>
    <a:clrScheme name="Simple Light">
      <a:dk1>
        <a:srgbClr val="000000"/>
      </a:dk1>
      <a:lt1>
        <a:srgbClr val="FFFFFF"/>
      </a:lt1>
      <a:dk2>
        <a:srgbClr val="595959"/>
      </a:dk2>
      <a:lt2>
        <a:srgbClr val="EEEEEE"/>
      </a:lt2>
      <a:accent1>
        <a:srgbClr val="27316F"/>
      </a:accent1>
      <a:accent2>
        <a:srgbClr val="75C4C0"/>
      </a:accent2>
      <a:accent3>
        <a:srgbClr val="FFC800"/>
      </a:accent3>
      <a:accent4>
        <a:srgbClr val="595959"/>
      </a:accent4>
      <a:accent5>
        <a:srgbClr val="C2C2C2"/>
      </a:accent5>
      <a:accent6>
        <a:srgbClr val="F2F2F2"/>
      </a:accent6>
      <a:hlink>
        <a:srgbClr val="75C4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1683</Words>
  <Application>Microsoft Office PowerPoint</Application>
  <PresentationFormat>On-screen Show (16:9)</PresentationFormat>
  <Paragraphs>339</Paragraphs>
  <Slides>51</Slides>
  <Notes>30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51</vt:i4>
      </vt:variant>
    </vt:vector>
  </HeadingPairs>
  <TitlesOfParts>
    <vt:vector size="70" baseType="lpstr">
      <vt:lpstr>Microsoft Himalaya</vt:lpstr>
      <vt:lpstr>PingFang SC</vt:lpstr>
      <vt:lpstr>Times New Roman</vt:lpstr>
      <vt:lpstr>Montserrat</vt:lpstr>
      <vt:lpstr>Calibri</vt:lpstr>
      <vt:lpstr>Microsoft YaHei</vt:lpstr>
      <vt:lpstr>Wingdings</vt:lpstr>
      <vt:lpstr>Trebuchet MS</vt:lpstr>
      <vt:lpstr>Calisto MT</vt:lpstr>
      <vt:lpstr>arial</vt:lpstr>
      <vt:lpstr>Minion Pro</vt:lpstr>
      <vt:lpstr>arial</vt:lpstr>
      <vt:lpstr>Arvo</vt:lpstr>
      <vt:lpstr>Eras Medium ITC</vt:lpstr>
      <vt:lpstr>Pristina</vt:lpstr>
      <vt:lpstr>Comic Sans MS</vt:lpstr>
      <vt:lpstr>Verdana</vt:lpstr>
      <vt:lpstr>Avenir Next LT Pro</vt:lpstr>
      <vt:lpstr>Livine Meeting by Slidesgo</vt:lpstr>
      <vt:lpstr> Project</vt:lpstr>
      <vt:lpstr>Implementation Agenda</vt:lpstr>
      <vt:lpstr>I’am Going to Implement the following String library functions in Jack</vt:lpstr>
      <vt:lpstr>The Big Picture</vt:lpstr>
      <vt:lpstr>JACK   </vt:lpstr>
      <vt:lpstr>PowerPoint Presentation</vt:lpstr>
      <vt:lpstr>String Library Implementation</vt:lpstr>
      <vt:lpstr>PowerPoint Presentation</vt:lpstr>
      <vt:lpstr>PowerPoint Presentation</vt:lpstr>
      <vt:lpstr>PowerPoint Presentation</vt:lpstr>
      <vt:lpstr>PowerPoint Presentation</vt:lpstr>
      <vt:lpstr>JACK OS Error Codes</vt:lpstr>
      <vt:lpstr>Main file Implementation</vt:lpstr>
      <vt:lpstr>Taking the String input from the user</vt:lpstr>
      <vt:lpstr>charAt()</vt:lpstr>
      <vt:lpstr>eraseLastChar() </vt:lpstr>
      <vt:lpstr>Printing the String after operations and returning it’s current Length</vt:lpstr>
      <vt:lpstr>setCharAt</vt:lpstr>
      <vt:lpstr>PowerPoint Presentation</vt:lpstr>
      <vt:lpstr>If the Length specified by user is 0 following message is printed: </vt:lpstr>
      <vt:lpstr>PowerPoint Presentation</vt:lpstr>
      <vt:lpstr>VM code</vt:lpstr>
      <vt:lpstr>PowerPoint Presentation</vt:lpstr>
      <vt:lpstr>PowerPoint Presentation</vt:lpstr>
      <vt:lpstr>What is an Assembler. ?</vt:lpstr>
      <vt:lpstr>A translator’s perspective </vt:lpstr>
      <vt:lpstr> Symbols</vt:lpstr>
      <vt:lpstr>Types Of Instructions</vt:lpstr>
      <vt:lpstr>PowerPoint Presentation</vt:lpstr>
      <vt:lpstr>The Overall Assembler Logic</vt:lpstr>
      <vt:lpstr>Assembler.PY</vt:lpstr>
      <vt:lpstr>PowerPoint Presentation</vt:lpstr>
      <vt:lpstr>PowerPoint Presentation</vt:lpstr>
      <vt:lpstr>PowerPoint Presentation</vt:lpstr>
      <vt:lpstr>PowerPoint Presentation</vt:lpstr>
      <vt:lpstr>PowerPoint Presentation</vt:lpstr>
      <vt:lpstr>Comparing .hack files </vt:lpstr>
      <vt:lpstr>PART - 3</vt:lpstr>
      <vt:lpstr>HARDWARE SIMULATOR</vt:lpstr>
      <vt:lpstr>    CHIP Computer {     IN reset;     PARTS:          ROM32K(address=pc,out=instruction);          CPU(inM=inM,instruction=instruction,reset=reset,outM=outM,                writeM=writeM,addressM=addressM,pc=pc);          Memory(in=outM,load=writeM,address=addressM,out=inM);  } </vt:lpstr>
      <vt:lpstr>PowerPoint Presentation</vt:lpstr>
      <vt:lpstr>PowerPoint Presentation</vt:lpstr>
      <vt:lpstr>PowerPoint Presentation</vt:lpstr>
      <vt:lpstr>Loading the Computer.hdl in Hardware Simulator</vt:lpstr>
      <vt:lpstr>PowerPoint Presentation</vt:lpstr>
      <vt:lpstr>After loading the hack file in ROM</vt:lpstr>
      <vt:lpstr>PowerPoint Presentation</vt:lpstr>
      <vt:lpstr>PowerPoint Presentation</vt:lpstr>
      <vt:lpstr>Output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EOC -2  Term Project</dc:title>
  <dc:creator>Ramisetty Lakshmi Venkat</dc:creator>
  <cp:lastModifiedBy>Ramisetty Lakshmi Venkat - [CB.EN.U4AIE21152]</cp:lastModifiedBy>
  <cp:revision>74</cp:revision>
  <dcterms:modified xsi:type="dcterms:W3CDTF">2022-09-20T18:02:06Z</dcterms:modified>
</cp:coreProperties>
</file>